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Override2.xml" ContentType="application/vnd.openxmlformats-officedocument.themeOverrid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theme/themeOverride4.xml" ContentType="application/vnd.openxmlformats-officedocument.themeOverride+xml"/>
  <Override PartName="/ppt/drawings/drawing5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4" r:id="rId2"/>
    <p:sldMasterId id="2147483746" r:id="rId3"/>
    <p:sldMasterId id="2147483773" r:id="rId4"/>
    <p:sldMasterId id="2147483786" r:id="rId5"/>
    <p:sldMasterId id="2147483799" r:id="rId6"/>
    <p:sldMasterId id="2147483826" r:id="rId7"/>
    <p:sldMasterId id="2147483852" r:id="rId8"/>
  </p:sldMasterIdLst>
  <p:notesMasterIdLst>
    <p:notesMasterId r:id="rId31"/>
  </p:notesMasterIdLst>
  <p:sldIdLst>
    <p:sldId id="288" r:id="rId9"/>
    <p:sldId id="282" r:id="rId10"/>
    <p:sldId id="283" r:id="rId11"/>
    <p:sldId id="284" r:id="rId12"/>
    <p:sldId id="285" r:id="rId13"/>
    <p:sldId id="287" r:id="rId14"/>
    <p:sldId id="316" r:id="rId15"/>
    <p:sldId id="314" r:id="rId16"/>
    <p:sldId id="312" r:id="rId17"/>
    <p:sldId id="311" r:id="rId18"/>
    <p:sldId id="310" r:id="rId19"/>
    <p:sldId id="262" r:id="rId20"/>
    <p:sldId id="291" r:id="rId21"/>
    <p:sldId id="292" r:id="rId22"/>
    <p:sldId id="289" r:id="rId23"/>
    <p:sldId id="290" r:id="rId24"/>
    <p:sldId id="270" r:id="rId25"/>
    <p:sldId id="268" r:id="rId26"/>
    <p:sldId id="266" r:id="rId27"/>
    <p:sldId id="272" r:id="rId28"/>
    <p:sldId id="276" r:id="rId29"/>
    <p:sldId id="315" r:id="rId3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8A"/>
    <a:srgbClr val="6600FF"/>
    <a:srgbClr val="3333FF"/>
    <a:srgbClr val="F6FBB7"/>
    <a:srgbClr val="5C0000"/>
    <a:srgbClr val="4964C7"/>
    <a:srgbClr val="0033CC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 autoAdjust="0"/>
    <p:restoredTop sz="98431" autoAdjust="0"/>
  </p:normalViewPr>
  <p:slideViewPr>
    <p:cSldViewPr snapToObjects="1">
      <p:cViewPr>
        <p:scale>
          <a:sx n="100" d="100"/>
          <a:sy n="100" d="100"/>
        </p:scale>
        <p:origin x="-195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files\Tolstyh_KN\&#1056;&#1072;&#1073;&#1086;&#1095;&#1080;&#1081;%20&#1089;&#1090;&#1086;&#1083;\&#1056;&#1072;&#1073;&#1086;&#1090;&#1072;\&#1069;&#1082;&#1086;&#1085;&#1086;&#1084;&#1080;&#1103;%20&#1092;&#1077;&#1076;&#1077;&#1088;&#1072;&#1083;&#1100;&#1085;&#1099;&#1093;%20&#1089;&#1088;&#1077;&#1076;&#1089;&#1090;&#1074;%20(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4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4671328947957157E-2"/>
          <c:y val="5.6740199582535102E-3"/>
          <c:w val="0.97532872493502409"/>
          <c:h val="0.9032288841608435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C0C0C0"/>
            </a:solidFill>
            <a:ln w="19058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5"/>
              <c:layout>
                <c:manualLayout>
                  <c:x val="-1.2372448471950513E-2"/>
                  <c:y val="1.4108651674148629E-2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 smtClean="0"/>
                      <a:t>8</a:t>
                    </a:r>
                    <a:r>
                      <a:rPr lang="en-US" sz="1300" dirty="0" smtClean="0"/>
                      <a:t>0</a:t>
                    </a:r>
                    <a:r>
                      <a:rPr lang="ru-RU" sz="1300" dirty="0" smtClean="0"/>
                      <a:t>,4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4276870991346946E-3"/>
                  <c:y val="2.8080965900293992E-2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/>
                      <a:t>31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5613824252625629E-4"/>
                  <c:y val="1.5273559390712049E-2"/>
                </c:manualLayout>
              </c:layout>
              <c:tx>
                <c:rich>
                  <a:bodyPr/>
                  <a:lstStyle/>
                  <a:p>
                    <a:r>
                      <a:rPr lang="ru-RU" sz="1300" dirty="0" smtClean="0"/>
                      <a:t>9,3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516529454584361E-3"/>
                  <c:y val="1.68538878513107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"/>
                  <c:y val="2.24718504684142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779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Sheet1!$B$1:$L$1</c:f>
              <c:strCache>
                <c:ptCount val="11"/>
                <c:pt idx="0">
                  <c:v>2003г.</c:v>
                </c:pt>
                <c:pt idx="1">
                  <c:v>2004г.</c:v>
                </c:pt>
                <c:pt idx="2">
                  <c:v>2005г.</c:v>
                </c:pt>
                <c:pt idx="3">
                  <c:v>2006г</c:v>
                </c:pt>
                <c:pt idx="4">
                  <c:v>2007г.</c:v>
                </c:pt>
                <c:pt idx="5">
                  <c:v>2008г.</c:v>
                </c:pt>
                <c:pt idx="6">
                  <c:v>2009г.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Sheet1!$B$2:$L$2</c:f>
              <c:numCache>
                <c:formatCode>General</c:formatCode>
                <c:ptCount val="11"/>
                <c:pt idx="5">
                  <c:v>80.400000000000006</c:v>
                </c:pt>
                <c:pt idx="6">
                  <c:v>31</c:v>
                </c:pt>
                <c:pt idx="7">
                  <c:v>9.3000000000000007</c:v>
                </c:pt>
                <c:pt idx="8">
                  <c:v>12</c:v>
                </c:pt>
                <c:pt idx="9">
                  <c:v>23.2</c:v>
                </c:pt>
                <c:pt idx="10" formatCode="0.0">
                  <c:v>46.335000000000001</c:v>
                </c:pt>
              </c:numCache>
            </c:numRef>
          </c:val>
        </c:ser>
        <c:ser>
          <c:idx val="1"/>
          <c:order val="1"/>
          <c:spPr>
            <a:solidFill>
              <a:srgbClr val="99CCFF"/>
            </a:solidFill>
            <a:ln w="19058">
              <a:solidFill>
                <a:schemeClr val="tx1"/>
              </a:solidFill>
              <a:prstDash val="solid"/>
            </a:ln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5.9099022878550591E-3"/>
                  <c:y val="-8.8612316235081534E-2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100,4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6983998795022409E-3"/>
                  <c:y val="-0.13826692461114737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184,6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4368876967302166E-3"/>
                  <c:y val="-0.16207767933394765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226,6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317441089094632E-3"/>
                  <c:y val="-0.21532263694078171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347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0091238595175603E-3"/>
                  <c:y val="-0.18900387027661728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292,9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4305904069683596E-3"/>
                  <c:y val="1.8058480383357743E-2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 smtClean="0"/>
                      <a:t>312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650389855114266E-4"/>
                  <c:y val="2.154468036103648E-4"/>
                </c:manualLayout>
              </c:layout>
              <c:tx>
                <c:rich>
                  <a:bodyPr/>
                  <a:lstStyle/>
                  <a:p>
                    <a:r>
                      <a:rPr lang="ru-RU" sz="1300" baseline="0" dirty="0"/>
                      <a:t>190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8407955415829431E-4"/>
                  <c:y val="-3.951194285928657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779">
                <a:noFill/>
              </a:ln>
            </c:spPr>
            <c:txPr>
              <a:bodyPr/>
              <a:lstStyle/>
              <a:p>
                <a:pPr>
                  <a:defRPr sz="13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Sheet1!$B$1:$L$1</c:f>
              <c:strCache>
                <c:ptCount val="11"/>
                <c:pt idx="0">
                  <c:v>2003г.</c:v>
                </c:pt>
                <c:pt idx="1">
                  <c:v>2004г.</c:v>
                </c:pt>
                <c:pt idx="2">
                  <c:v>2005г.</c:v>
                </c:pt>
                <c:pt idx="3">
                  <c:v>2006г</c:v>
                </c:pt>
                <c:pt idx="4">
                  <c:v>2007г.</c:v>
                </c:pt>
                <c:pt idx="5">
                  <c:v>2008г.</c:v>
                </c:pt>
                <c:pt idx="6">
                  <c:v>2009г.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Sheet1!$B$3:$L$3</c:f>
              <c:numCache>
                <c:formatCode>General</c:formatCode>
                <c:ptCount val="11"/>
                <c:pt idx="0">
                  <c:v>100.4</c:v>
                </c:pt>
                <c:pt idx="1">
                  <c:v>184.6</c:v>
                </c:pt>
                <c:pt idx="2">
                  <c:v>226.6</c:v>
                </c:pt>
                <c:pt idx="3">
                  <c:v>347</c:v>
                </c:pt>
                <c:pt idx="4">
                  <c:v>292.89999999999998</c:v>
                </c:pt>
                <c:pt idx="5">
                  <c:v>312</c:v>
                </c:pt>
                <c:pt idx="6">
                  <c:v>190</c:v>
                </c:pt>
                <c:pt idx="7">
                  <c:v>58.3</c:v>
                </c:pt>
                <c:pt idx="8">
                  <c:v>54.3</c:v>
                </c:pt>
                <c:pt idx="9">
                  <c:v>109</c:v>
                </c:pt>
                <c:pt idx="10" formatCode="0.0">
                  <c:v>76.33</c:v>
                </c:pt>
              </c:numCache>
            </c:numRef>
          </c:val>
        </c:ser>
        <c:ser>
          <c:idx val="2"/>
          <c:order val="2"/>
          <c:spPr>
            <a:solidFill>
              <a:srgbClr val="336699"/>
            </a:solidFill>
            <a:ln w="19058">
              <a:solidFill>
                <a:schemeClr val="tx1"/>
              </a:solidFill>
              <a:prstDash val="solid"/>
            </a:ln>
            <a:scene3d>
              <a:camera prst="orthographicFront"/>
              <a:lightRig rig="threePt" dir="t"/>
            </a:scene3d>
            <a:sp3d/>
          </c:spPr>
          <c:invertIfNegative val="1"/>
          <c:dPt>
            <c:idx val="8"/>
            <c:invertIfNegative val="1"/>
            <c:bubble3D val="0"/>
            <c:spPr>
              <a:solidFill>
                <a:srgbClr val="336699"/>
              </a:solidFill>
              <a:ln w="19058">
                <a:noFill/>
                <a:prstDash val="solid"/>
              </a:ln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5"/>
              <c:layout>
                <c:manualLayout>
                  <c:x val="-2.2115184319908728E-3"/>
                  <c:y val="-1.492246009747276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9434750143411561E-3"/>
                  <c:y val="-2.3568027451552103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/>
                      <a:t>1055</a:t>
                    </a:r>
                    <a:endParaRPr lang="ru-RU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6882505071481451E-4"/>
                  <c:y val="1.959047762414528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1443382371829776E-2"/>
                  <c:y val="2.83700997912675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2569816932675273E-2"/>
                  <c:y val="5.67401995825351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 w="28779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Sheet1!$B$1:$L$1</c:f>
              <c:strCache>
                <c:ptCount val="11"/>
                <c:pt idx="0">
                  <c:v>2003г.</c:v>
                </c:pt>
                <c:pt idx="1">
                  <c:v>2004г.</c:v>
                </c:pt>
                <c:pt idx="2">
                  <c:v>2005г.</c:v>
                </c:pt>
                <c:pt idx="3">
                  <c:v>2006г</c:v>
                </c:pt>
                <c:pt idx="4">
                  <c:v>2007г.</c:v>
                </c:pt>
                <c:pt idx="5">
                  <c:v>2008г.</c:v>
                </c:pt>
                <c:pt idx="6">
                  <c:v>2009г.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Sheet1!$B$4:$L$4</c:f>
              <c:numCache>
                <c:formatCode>General</c:formatCode>
                <c:ptCount val="11"/>
                <c:pt idx="5">
                  <c:v>354</c:v>
                </c:pt>
                <c:pt idx="6">
                  <c:v>1055</c:v>
                </c:pt>
                <c:pt idx="7">
                  <c:v>328.6</c:v>
                </c:pt>
                <c:pt idx="8">
                  <c:v>91.9</c:v>
                </c:pt>
                <c:pt idx="9">
                  <c:v>192.2</c:v>
                </c:pt>
                <c:pt idx="10" formatCode="0.0">
                  <c:v>77.304000000000002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19058">
                    <a:solidFill>
                      <a:schemeClr val="tx1"/>
                    </a:solidFill>
                    <a:prstDash val="solid"/>
                  </a:ln>
                  <a:scene3d>
                    <a:camera prst="orthographicFront"/>
                    <a:lightRig rig="threePt" dir="t"/>
                  </a:scene3d>
                  <a:sp3d/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8"/>
        <c:overlap val="100"/>
        <c:axId val="106867328"/>
        <c:axId val="119255424"/>
      </c:barChart>
      <c:catAx>
        <c:axId val="106867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60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6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9255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9255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6867328"/>
        <c:crosses val="autoZero"/>
        <c:crossBetween val="between"/>
      </c:valAx>
      <c:spPr>
        <a:solidFill>
          <a:schemeClr val="bg2">
            <a:alpha val="0"/>
          </a:schemeClr>
        </a:solidFill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4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3"/>
      <c:hPercent val="50"/>
      <c:rotY val="24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221252640676013E-2"/>
          <c:y val="0.10978046075557124"/>
          <c:w val="0.97823596792668954"/>
          <c:h val="0.7467166979362100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исходник!$A$14</c:f>
              <c:strCache>
                <c:ptCount val="1"/>
                <c:pt idx="0">
                  <c:v>средства местных бюджетов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125" b="1" i="0" u="none" strike="noStrike" baseline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39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125" b="1" i="0" u="none" strike="noStrike" baseline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76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6.9991257522452775E-3"/>
                </c:manualLayout>
              </c:layout>
              <c:tx>
                <c:rich>
                  <a:bodyPr/>
                  <a:lstStyle/>
                  <a:p>
                    <a:pPr>
                      <a:defRPr sz="1125" b="1" i="0" u="none" strike="noStrike" baseline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78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125" b="1" i="0" u="none" strike="noStrike" baseline="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57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0778999423852509E-3"/>
                  <c:y val="4.6442230483599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7">
                <a:noFill/>
              </a:ln>
            </c:spPr>
            <c:txPr>
              <a:bodyPr/>
              <a:lstStyle/>
              <a:p>
                <a:pPr>
                  <a:defRPr sz="1130" b="1" i="0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исходник!$B$13:$L$13</c:f>
              <c:strCache>
                <c:ptCount val="11"/>
                <c:pt idx="0">
                  <c:v>2003 г.</c:v>
                </c:pt>
                <c:pt idx="1">
                  <c:v>2004 г. </c:v>
                </c:pt>
                <c:pt idx="2">
                  <c:v>2005 г.</c:v>
                </c:pt>
                <c:pt idx="3">
                  <c:v>2006 г.</c:v>
                </c:pt>
                <c:pt idx="4">
                  <c:v>2007 г.</c:v>
                </c:pt>
                <c:pt idx="5">
                  <c:v>2008 г.</c:v>
                </c:pt>
                <c:pt idx="6">
                  <c:v>2009 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исходник!$B$14:$L$14</c:f>
              <c:numCache>
                <c:formatCode>General</c:formatCode>
                <c:ptCount val="11"/>
                <c:pt idx="0">
                  <c:v>38.5</c:v>
                </c:pt>
                <c:pt idx="1">
                  <c:v>75.7</c:v>
                </c:pt>
                <c:pt idx="2">
                  <c:v>78.2</c:v>
                </c:pt>
                <c:pt idx="3">
                  <c:v>56.9</c:v>
                </c:pt>
                <c:pt idx="4" formatCode="0">
                  <c:v>12.4</c:v>
                </c:pt>
                <c:pt idx="5" formatCode="0">
                  <c:v>150</c:v>
                </c:pt>
                <c:pt idx="6">
                  <c:v>66</c:v>
                </c:pt>
                <c:pt idx="7" formatCode="0">
                  <c:v>36</c:v>
                </c:pt>
                <c:pt idx="8">
                  <c:v>116.4</c:v>
                </c:pt>
                <c:pt idx="9" formatCode="0">
                  <c:v>65.900000000000006</c:v>
                </c:pt>
                <c:pt idx="10" formatCode="0">
                  <c:v>174.11199999999999</c:v>
                </c:pt>
              </c:numCache>
            </c:numRef>
          </c:val>
        </c:ser>
        <c:ser>
          <c:idx val="1"/>
          <c:order val="1"/>
          <c:tx>
            <c:strRef>
              <c:f>исходник!$A$15</c:f>
              <c:strCache>
                <c:ptCount val="1"/>
                <c:pt idx="0">
                  <c:v>средства областного бюджета</c:v>
                </c:pt>
              </c:strCache>
            </c:strRef>
          </c:tx>
          <c:spPr>
            <a:solidFill>
              <a:srgbClr val="99CCFF"/>
            </a:solidFill>
            <a:ln w="12731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-3.6486940656808145E-2"/>
                  <c:y val="1.0817782629198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5731707317073168E-3"/>
                  <c:y val="2.3330419174150924E-3"/>
                </c:manualLayout>
              </c:layout>
              <c:tx>
                <c:rich>
                  <a:bodyPr/>
                  <a:lstStyle/>
                  <a:p>
                    <a:pPr>
                      <a:defRPr sz="1127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87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1058791050508929E-2"/>
                  <c:y val="2.6594840817652197E-3"/>
                </c:manualLayout>
              </c:layout>
              <c:tx>
                <c:rich>
                  <a:bodyPr/>
                  <a:lstStyle/>
                  <a:p>
                    <a:pPr>
                      <a:defRPr sz="1127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26</a:t>
                    </a:r>
                  </a:p>
                </c:rich>
              </c:tx>
              <c:spPr>
                <a:noFill/>
                <a:ln w="2540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5060975609756101E-2"/>
                  <c:y val="-6.99912575224527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6585365853658534E-2"/>
                  <c:y val="4.66608383483018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7">
                <a:noFill/>
              </a:ln>
            </c:spPr>
            <c:txPr>
              <a:bodyPr/>
              <a:lstStyle/>
              <a:p>
                <a:pPr>
                  <a:defRPr sz="113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исходник!$B$13:$L$13</c:f>
              <c:strCache>
                <c:ptCount val="11"/>
                <c:pt idx="0">
                  <c:v>2003 г.</c:v>
                </c:pt>
                <c:pt idx="1">
                  <c:v>2004 г. </c:v>
                </c:pt>
                <c:pt idx="2">
                  <c:v>2005 г.</c:v>
                </c:pt>
                <c:pt idx="3">
                  <c:v>2006 г.</c:v>
                </c:pt>
                <c:pt idx="4">
                  <c:v>2007 г.</c:v>
                </c:pt>
                <c:pt idx="5">
                  <c:v>2008 г.</c:v>
                </c:pt>
                <c:pt idx="6">
                  <c:v>2009 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исходник!$B$15:$L$15</c:f>
              <c:numCache>
                <c:formatCode>General</c:formatCode>
                <c:ptCount val="11"/>
                <c:pt idx="1">
                  <c:v>10</c:v>
                </c:pt>
                <c:pt idx="2">
                  <c:v>86.9</c:v>
                </c:pt>
                <c:pt idx="3">
                  <c:v>25.9</c:v>
                </c:pt>
                <c:pt idx="4" formatCode="0">
                  <c:v>263</c:v>
                </c:pt>
                <c:pt idx="5" formatCode="0">
                  <c:v>114</c:v>
                </c:pt>
                <c:pt idx="6">
                  <c:v>112</c:v>
                </c:pt>
                <c:pt idx="7" formatCode="0">
                  <c:v>8.9</c:v>
                </c:pt>
                <c:pt idx="8">
                  <c:v>29.1</c:v>
                </c:pt>
                <c:pt idx="9" formatCode="0">
                  <c:v>16.5</c:v>
                </c:pt>
                <c:pt idx="10" formatCode="0">
                  <c:v>84.111999999999995</c:v>
                </c:pt>
              </c:numCache>
            </c:numRef>
          </c:val>
        </c:ser>
        <c:ser>
          <c:idx val="2"/>
          <c:order val="2"/>
          <c:tx>
            <c:strRef>
              <c:f>исходник!$A$16</c:f>
              <c:strCache>
                <c:ptCount val="1"/>
                <c:pt idx="0">
                  <c:v>средства федерального бюджета</c:v>
                </c:pt>
              </c:strCache>
            </c:strRef>
          </c:tx>
          <c:spPr>
            <a:pattFill prst="lgCheck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2703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1.019805070097945E-2"/>
                  <c:y val="-2.341382083009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4.66608383483018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1889523718071824E-3"/>
                  <c:y val="-1.34028665553297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6174380641444208E-5"/>
                  <c:y val="7.0806903673108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241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7">
                <a:noFill/>
              </a:ln>
            </c:spPr>
            <c:txPr>
              <a:bodyPr/>
              <a:lstStyle/>
              <a:p>
                <a:pPr>
                  <a:defRPr sz="113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исходник!$B$13:$L$13</c:f>
              <c:strCache>
                <c:ptCount val="11"/>
                <c:pt idx="0">
                  <c:v>2003 г.</c:v>
                </c:pt>
                <c:pt idx="1">
                  <c:v>2004 г. </c:v>
                </c:pt>
                <c:pt idx="2">
                  <c:v>2005 г.</c:v>
                </c:pt>
                <c:pt idx="3">
                  <c:v>2006 г.</c:v>
                </c:pt>
                <c:pt idx="4">
                  <c:v>2007 г.</c:v>
                </c:pt>
                <c:pt idx="5">
                  <c:v>2008 г.</c:v>
                </c:pt>
                <c:pt idx="6">
                  <c:v>2009 г.</c:v>
                </c:pt>
                <c:pt idx="7">
                  <c:v>2010г.</c:v>
                </c:pt>
                <c:pt idx="8">
                  <c:v>2011г.</c:v>
                </c:pt>
                <c:pt idx="9">
                  <c:v>2012г.</c:v>
                </c:pt>
                <c:pt idx="10">
                  <c:v>2013г.</c:v>
                </c:pt>
              </c:strCache>
            </c:strRef>
          </c:cat>
          <c:val>
            <c:numRef>
              <c:f>исходник!$B$16:$L$16</c:f>
              <c:numCache>
                <c:formatCode>General</c:formatCode>
                <c:ptCount val="11"/>
                <c:pt idx="1">
                  <c:v>5</c:v>
                </c:pt>
                <c:pt idx="2">
                  <c:v>62</c:v>
                </c:pt>
                <c:pt idx="3">
                  <c:v>0</c:v>
                </c:pt>
                <c:pt idx="4" formatCode="0">
                  <c:v>50.8</c:v>
                </c:pt>
                <c:pt idx="5" formatCode="0">
                  <c:v>264</c:v>
                </c:pt>
                <c:pt idx="6">
                  <c:v>670</c:v>
                </c:pt>
                <c:pt idx="7" formatCode="0">
                  <c:v>300</c:v>
                </c:pt>
                <c:pt idx="8">
                  <c:v>241.1</c:v>
                </c:pt>
                <c:pt idx="9" formatCode="0">
                  <c:v>136.30000000000001</c:v>
                </c:pt>
                <c:pt idx="10" formatCode="0">
                  <c:v>287.077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49559936"/>
        <c:axId val="149586304"/>
        <c:axId val="0"/>
      </c:bar3DChart>
      <c:catAx>
        <c:axId val="14955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8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55" b="1" i="0" u="none" strike="noStrike" baseline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defRPr>
            </a:pPr>
            <a:endParaRPr lang="ru-RU"/>
          </a:p>
        </c:txPr>
        <c:crossAx val="1495863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9586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9559936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8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73"/>
      <c:rotY val="20"/>
      <c:depthPercent val="100"/>
      <c:rAngAx val="1"/>
    </c:view3D>
    <c:floor>
      <c:thickness val="0"/>
      <c:spPr>
        <a:solidFill>
          <a:srgbClr val="CCEC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595472150603957E-2"/>
          <c:y val="7.8307474496722387E-2"/>
          <c:w val="0.97317754923782418"/>
          <c:h val="0.78484438430311232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99CCFF"/>
            </a:solidFill>
            <a:ln w="9359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99CCFF"/>
              </a:solidFill>
              <a:ln w="9359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Lbls>
            <c:dLbl>
              <c:idx val="0"/>
              <c:layout>
                <c:manualLayout>
                  <c:x val="1.2211735921793768E-2"/>
                  <c:y val="-3.3443247824812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51324797181157E-2"/>
                  <c:y val="-4.1656473531572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244159177937352E-2"/>
                  <c:y val="-4.8788337747179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491591056960614E-3"/>
                  <c:y val="-2.9384553214761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012874763068477E-2"/>
                  <c:y val="-4.12735155869121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660883343741009E-2"/>
                  <c:y val="-3.0380942274424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9.7770503406175348E-3"/>
                  <c:y val="-4.286800356851947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217</a:t>
                    </a:r>
                    <a:r>
                      <a:rPr lang="ru-RU" dirty="0" smtClean="0"/>
                      <a:t>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1558606400669308E-2"/>
                  <c:y val="-2.4638125112399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0224719101123594E-3"/>
                  <c:y val="-1.7241379310344737E-2"/>
                </c:manualLayout>
              </c:layout>
              <c:tx>
                <c:rich>
                  <a:bodyPr/>
                  <a:lstStyle/>
                  <a:p>
                    <a:r>
                      <a:rPr lang="ru-RU" b="1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1036</a:t>
                    </a:r>
                    <a:endParaRPr lang="en-US" i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1235955056179879E-2"/>
                  <c:y val="-1.970443349753685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498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4">
                <a:noFill/>
              </a:ln>
            </c:spPr>
            <c:txPr>
              <a:bodyPr/>
              <a:lstStyle/>
              <a:p>
                <a:pPr>
                  <a:defRPr sz="1326" b="1" i="0" u="none" strike="noStrike" baseline="0">
                    <a:solidFill>
                      <a:schemeClr val="tx1"/>
                    </a:solidFill>
                    <a:latin typeface="Arial" pitchFamily="34" charset="0"/>
                    <a:ea typeface="Times New Roman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Лист1!$B$6:$L$6</c:f>
              <c:strCache>
                <c:ptCount val="11"/>
                <c:pt idx="0">
                  <c:v>2003 год</c:v>
                </c:pt>
                <c:pt idx="1">
                  <c:v>2004 год</c:v>
                </c:pt>
                <c:pt idx="2">
                  <c:v> 2005 год</c:v>
                </c:pt>
                <c:pt idx="3">
                  <c:v>2006 год</c:v>
                </c:pt>
                <c:pt idx="4">
                  <c:v>2007 год</c:v>
                </c:pt>
                <c:pt idx="5">
                  <c:v>2008 год</c:v>
                </c:pt>
                <c:pt idx="6">
                  <c:v>2009 год</c:v>
                </c:pt>
                <c:pt idx="7">
                  <c:v>2010 год</c:v>
                </c:pt>
                <c:pt idx="8">
                  <c:v>2011 год</c:v>
                </c:pt>
                <c:pt idx="9">
                  <c:v>2012 год</c:v>
                </c:pt>
                <c:pt idx="10">
                  <c:v>2013 г.</c:v>
                </c:pt>
              </c:strCache>
            </c:strRef>
          </c:cat>
          <c:val>
            <c:numRef>
              <c:f>Лист1!$B$7:$L$7</c:f>
              <c:numCache>
                <c:formatCode>General</c:formatCode>
                <c:ptCount val="11"/>
                <c:pt idx="0">
                  <c:v>154</c:v>
                </c:pt>
                <c:pt idx="1">
                  <c:v>496</c:v>
                </c:pt>
                <c:pt idx="2">
                  <c:v>905</c:v>
                </c:pt>
                <c:pt idx="3">
                  <c:v>580</c:v>
                </c:pt>
                <c:pt idx="4">
                  <c:v>496</c:v>
                </c:pt>
                <c:pt idx="5">
                  <c:v>1754</c:v>
                </c:pt>
                <c:pt idx="6">
                  <c:v>2171</c:v>
                </c:pt>
                <c:pt idx="7">
                  <c:v>875</c:v>
                </c:pt>
                <c:pt idx="8">
                  <c:v>1036</c:v>
                </c:pt>
                <c:pt idx="9">
                  <c:v>498</c:v>
                </c:pt>
                <c:pt idx="10">
                  <c:v>1229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88070528"/>
        <c:axId val="196309376"/>
        <c:axId val="0"/>
      </c:bar3DChart>
      <c:catAx>
        <c:axId val="18807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23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0" b="1" i="0" u="none" strike="noStrike" baseline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defRPr>
            </a:pPr>
            <a:endParaRPr lang="ru-RU"/>
          </a:p>
        </c:txPr>
        <c:crossAx val="196309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63093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8070528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45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1"/>
          <c:order val="0"/>
          <c:spPr>
            <a:solidFill>
              <a:srgbClr val="99CCFF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Лист3!$B$2:$K$2</c:f>
              <c:numCache>
                <c:formatCode>General</c:formatCode>
                <c:ptCount val="10"/>
                <c:pt idx="0">
                  <c:v>106</c:v>
                </c:pt>
                <c:pt idx="1">
                  <c:v>98</c:v>
                </c:pt>
                <c:pt idx="2">
                  <c:v>87</c:v>
                </c:pt>
                <c:pt idx="3">
                  <c:v>191</c:v>
                </c:pt>
                <c:pt idx="4">
                  <c:v>172</c:v>
                </c:pt>
                <c:pt idx="5">
                  <c:v>97</c:v>
                </c:pt>
                <c:pt idx="6">
                  <c:v>127</c:v>
                </c:pt>
                <c:pt idx="7">
                  <c:v>152</c:v>
                </c:pt>
                <c:pt idx="8">
                  <c:v>68</c:v>
                </c:pt>
                <c:pt idx="9">
                  <c:v>72</c:v>
                </c:pt>
              </c:numCache>
            </c:numRef>
          </c:val>
        </c:ser>
        <c:ser>
          <c:idx val="2"/>
          <c:order val="1"/>
          <c:spPr>
            <a:solidFill>
              <a:schemeClr val="bg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Лист3!$B$3:$K$3</c:f>
              <c:numCache>
                <c:formatCode>General</c:formatCode>
                <c:ptCount val="10"/>
                <c:pt idx="0">
                  <c:v>67</c:v>
                </c:pt>
                <c:pt idx="1">
                  <c:v>58</c:v>
                </c:pt>
                <c:pt idx="2">
                  <c:v>114</c:v>
                </c:pt>
                <c:pt idx="3">
                  <c:v>136</c:v>
                </c:pt>
                <c:pt idx="4">
                  <c:v>213</c:v>
                </c:pt>
                <c:pt idx="5">
                  <c:v>255</c:v>
                </c:pt>
                <c:pt idx="6">
                  <c:v>250</c:v>
                </c:pt>
                <c:pt idx="7">
                  <c:v>84</c:v>
                </c:pt>
                <c:pt idx="8">
                  <c:v>149</c:v>
                </c:pt>
                <c:pt idx="9">
                  <c:v>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657856"/>
        <c:axId val="162543104"/>
        <c:axId val="0"/>
      </c:bar3DChart>
      <c:catAx>
        <c:axId val="149657856"/>
        <c:scaling>
          <c:orientation val="minMax"/>
        </c:scaling>
        <c:delete val="1"/>
        <c:axPos val="b"/>
        <c:majorTickMark val="out"/>
        <c:minorTickMark val="none"/>
        <c:tickLblPos val="nextTo"/>
        <c:crossAx val="162543104"/>
        <c:crosses val="autoZero"/>
        <c:auto val="1"/>
        <c:lblAlgn val="ctr"/>
        <c:lblOffset val="100"/>
        <c:noMultiLvlLbl val="0"/>
      </c:catAx>
      <c:valAx>
        <c:axId val="1625431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9657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1"/>
          <c:order val="0"/>
          <c:spPr>
            <a:solidFill>
              <a:srgbClr val="99CCFF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Лист1!$B$2:$K$2</c:f>
              <c:numCache>
                <c:formatCode>General</c:formatCode>
                <c:ptCount val="10"/>
                <c:pt idx="0">
                  <c:v>251</c:v>
                </c:pt>
                <c:pt idx="1">
                  <c:v>292</c:v>
                </c:pt>
                <c:pt idx="2">
                  <c:v>449</c:v>
                </c:pt>
                <c:pt idx="3">
                  <c:v>147</c:v>
                </c:pt>
                <c:pt idx="4">
                  <c:v>257</c:v>
                </c:pt>
                <c:pt idx="5">
                  <c:v>341</c:v>
                </c:pt>
                <c:pt idx="6">
                  <c:v>429</c:v>
                </c:pt>
                <c:pt idx="7">
                  <c:v>254</c:v>
                </c:pt>
                <c:pt idx="8">
                  <c:v>42</c:v>
                </c:pt>
                <c:pt idx="9">
                  <c:v>128</c:v>
                </c:pt>
              </c:numCache>
            </c:numRef>
          </c:val>
        </c:ser>
        <c:ser>
          <c:idx val="2"/>
          <c:order val="1"/>
          <c:spPr>
            <a:solidFill>
              <a:schemeClr val="bg1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effectLst/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Лист1!$B$3:$K$3</c:f>
              <c:numCache>
                <c:formatCode>General</c:formatCode>
                <c:ptCount val="10"/>
                <c:pt idx="0">
                  <c:v>46</c:v>
                </c:pt>
                <c:pt idx="1">
                  <c:v>45</c:v>
                </c:pt>
                <c:pt idx="2">
                  <c:v>3</c:v>
                </c:pt>
                <c:pt idx="3">
                  <c:v>22</c:v>
                </c:pt>
                <c:pt idx="4">
                  <c:v>10</c:v>
                </c:pt>
                <c:pt idx="5">
                  <c:v>21</c:v>
                </c:pt>
                <c:pt idx="6">
                  <c:v>33</c:v>
                </c:pt>
                <c:pt idx="7">
                  <c:v>33</c:v>
                </c:pt>
                <c:pt idx="8">
                  <c:v>10</c:v>
                </c:pt>
                <c:pt idx="9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7958400"/>
        <c:axId val="187959936"/>
        <c:axId val="0"/>
      </c:bar3DChart>
      <c:catAx>
        <c:axId val="187958400"/>
        <c:scaling>
          <c:orientation val="minMax"/>
        </c:scaling>
        <c:delete val="1"/>
        <c:axPos val="b"/>
        <c:majorTickMark val="out"/>
        <c:minorTickMark val="none"/>
        <c:tickLblPos val="nextTo"/>
        <c:crossAx val="187959936"/>
        <c:crosses val="autoZero"/>
        <c:auto val="1"/>
        <c:lblAlgn val="ctr"/>
        <c:lblOffset val="100"/>
        <c:noMultiLvlLbl val="0"/>
      </c:catAx>
      <c:valAx>
        <c:axId val="187959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87958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3"/>
      <c:hPercent val="52"/>
      <c:rotY val="24"/>
      <c:depthPercent val="10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8.6767895878524948E-3"/>
          <c:y val="3.2258064516129031E-2"/>
          <c:w val="0.97830802603036882"/>
          <c:h val="0.8608870967741935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исходник!$A$14</c:f>
              <c:strCache>
                <c:ptCount val="1"/>
                <c:pt idx="0">
                  <c:v> за счет привлеченных средств</c:v>
                </c:pt>
              </c:strCache>
            </c:strRef>
          </c:tx>
          <c:spPr>
            <a:solidFill>
              <a:schemeClr val="tx1"/>
            </a:solidFill>
            <a:ln w="1218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>
                        <a:solidFill>
                          <a:schemeClr val="bg1"/>
                        </a:solidFill>
                      </a:rPr>
                      <a:t>281</a:t>
                    </a:r>
                    <a:endParaRPr lang="ru-RU" dirty="0"/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>
                        <a:solidFill>
                          <a:schemeClr val="bg1"/>
                        </a:solidFill>
                      </a:rPr>
                      <a:t>381</a:t>
                    </a:r>
                    <a:endParaRPr lang="ru-RU" dirty="0"/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>
                        <a:solidFill>
                          <a:schemeClr val="bg1"/>
                        </a:solidFill>
                      </a:rPr>
                      <a:t>683</a:t>
                    </a:r>
                    <a:endParaRPr lang="ru-RU" dirty="0"/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>
                        <a:solidFill>
                          <a:schemeClr val="bg1"/>
                        </a:solidFill>
                      </a:rPr>
                      <a:t>211</a:t>
                    </a:r>
                    <a:endParaRPr lang="ru-RU" dirty="0"/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5265937382119956E-3"/>
                  <c:y val="-2.71554650373387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87">
                <a:noFill/>
              </a:ln>
            </c:spPr>
            <c:txPr>
              <a:bodyPr/>
              <a:lstStyle/>
              <a:p>
                <a:pPr>
                  <a:defRPr sz="1345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исходник!$B$13:$J$13</c:f>
              <c:strCache>
                <c:ptCount val="9"/>
                <c:pt idx="0">
                  <c:v>2005 год</c:v>
                </c:pt>
                <c:pt idx="1">
                  <c:v>2006 год</c:v>
                </c:pt>
                <c:pt idx="2">
                  <c:v>2007 год</c:v>
                </c:pt>
                <c:pt idx="3">
                  <c:v>2008 год</c:v>
                </c:pt>
                <c:pt idx="4">
                  <c:v>2009 год</c:v>
                </c:pt>
                <c:pt idx="5">
                  <c:v>2010 год</c:v>
                </c:pt>
                <c:pt idx="6">
                  <c:v>2011 год</c:v>
                </c:pt>
                <c:pt idx="7">
                  <c:v>2012 год</c:v>
                </c:pt>
                <c:pt idx="8">
                  <c:v>2013 год</c:v>
                </c:pt>
              </c:strCache>
            </c:strRef>
          </c:cat>
          <c:val>
            <c:numRef>
              <c:f>исходник!$B$14:$J$14</c:f>
              <c:numCache>
                <c:formatCode>General</c:formatCode>
                <c:ptCount val="9"/>
                <c:pt idx="0">
                  <c:v>281</c:v>
                </c:pt>
                <c:pt idx="1">
                  <c:v>381</c:v>
                </c:pt>
                <c:pt idx="2" formatCode="0">
                  <c:v>683</c:v>
                </c:pt>
                <c:pt idx="3" formatCode="0">
                  <c:v>211</c:v>
                </c:pt>
                <c:pt idx="4">
                  <c:v>152</c:v>
                </c:pt>
                <c:pt idx="5">
                  <c:v>129</c:v>
                </c:pt>
                <c:pt idx="6">
                  <c:v>213</c:v>
                </c:pt>
                <c:pt idx="7">
                  <c:v>61</c:v>
                </c:pt>
                <c:pt idx="8">
                  <c:v>65</c:v>
                </c:pt>
              </c:numCache>
            </c:numRef>
          </c:val>
        </c:ser>
        <c:ser>
          <c:idx val="1"/>
          <c:order val="1"/>
          <c:tx>
            <c:strRef>
              <c:f>исходник!$A$15</c:f>
              <c:strCache>
                <c:ptCount val="1"/>
                <c:pt idx="0">
                  <c:v>средства местных бюджетов</c:v>
                </c:pt>
              </c:strCache>
            </c:strRef>
          </c:tx>
          <c:spPr>
            <a:gradFill rotWithShape="0">
              <a:gsLst>
                <a:gs pos="99000">
                  <a:schemeClr val="bg1">
                    <a:lumMod val="65000"/>
                  </a:schemeClr>
                </a:gs>
                <a:gs pos="100000">
                  <a:srgbClr xmlns:mc="http://schemas.openxmlformats.org/markup-compatibility/2006" xmlns:a14="http://schemas.microsoft.com/office/drawing/2010/main" val="00FFFF" mc:Ignorable="a14" a14:legacySpreadsheetColorIndex="15"/>
                </a:gs>
              </a:gsLst>
              <a:path path="rect">
                <a:fillToRect l="50000" t="50000" r="50000" b="50000"/>
              </a:path>
            </a:gradFill>
            <a:ln w="1218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1.6295737457563183E-3"/>
                  <c:y val="-1.6329415034933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1122</a:t>
                    </a:r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343" b="1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 dirty="0"/>
                      <a:t>1108</a:t>
                    </a:r>
                  </a:p>
                </c:rich>
              </c:tx>
              <c:spPr>
                <a:noFill/>
                <a:ln w="2538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5387">
                <a:noFill/>
              </a:ln>
            </c:spPr>
            <c:txPr>
              <a:bodyPr/>
              <a:lstStyle/>
              <a:p>
                <a:pPr>
                  <a:defRPr sz="134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исходник!$B$13:$J$13</c:f>
              <c:strCache>
                <c:ptCount val="9"/>
                <c:pt idx="0">
                  <c:v>2005 год</c:v>
                </c:pt>
                <c:pt idx="1">
                  <c:v>2006 год</c:v>
                </c:pt>
                <c:pt idx="2">
                  <c:v>2007 год</c:v>
                </c:pt>
                <c:pt idx="3">
                  <c:v>2008 год</c:v>
                </c:pt>
                <c:pt idx="4">
                  <c:v>2009 год</c:v>
                </c:pt>
                <c:pt idx="5">
                  <c:v>2010 год</c:v>
                </c:pt>
                <c:pt idx="6">
                  <c:v>2011 год</c:v>
                </c:pt>
                <c:pt idx="7">
                  <c:v>2012 год</c:v>
                </c:pt>
                <c:pt idx="8">
                  <c:v>2013 год</c:v>
                </c:pt>
              </c:strCache>
            </c:strRef>
          </c:cat>
          <c:val>
            <c:numRef>
              <c:f>исходник!$B$15:$J$15</c:f>
              <c:numCache>
                <c:formatCode>General</c:formatCode>
                <c:ptCount val="9"/>
                <c:pt idx="0">
                  <c:v>806</c:v>
                </c:pt>
                <c:pt idx="1">
                  <c:v>1107</c:v>
                </c:pt>
                <c:pt idx="2" formatCode="0">
                  <c:v>1122</c:v>
                </c:pt>
                <c:pt idx="3" formatCode="0">
                  <c:v>1108</c:v>
                </c:pt>
                <c:pt idx="4">
                  <c:v>1031</c:v>
                </c:pt>
                <c:pt idx="5">
                  <c:v>1173</c:v>
                </c:pt>
                <c:pt idx="6">
                  <c:v>1239</c:v>
                </c:pt>
                <c:pt idx="7">
                  <c:v>326</c:v>
                </c:pt>
                <c:pt idx="8">
                  <c:v>350</c:v>
                </c:pt>
              </c:numCache>
            </c:numRef>
          </c:val>
        </c:ser>
        <c:ser>
          <c:idx val="2"/>
          <c:order val="2"/>
          <c:tx>
            <c:strRef>
              <c:f>исходник!$A$16</c:f>
              <c:strCache>
                <c:ptCount val="1"/>
                <c:pt idx="0">
                  <c:v>средства областного бюджета</c:v>
                </c:pt>
              </c:strCache>
            </c:strRef>
          </c:tx>
          <c:spPr>
            <a:gradFill rotWithShape="0">
              <a:gsLst>
                <a:gs pos="100000">
                  <a:srgbClr val="99CCFF">
                    <a:alpha val="98000"/>
                  </a:srgbClr>
                </a:gs>
                <a:gs pos="100000">
                  <a:srgbClr xmlns:mc="http://schemas.openxmlformats.org/markup-compatibility/2006" xmlns:a14="http://schemas.microsoft.com/office/drawing/2010/main" val="FF95E3" mc:Ignorable="a14" a14:legacySpreadsheetColorIndex="14"/>
                </a:gs>
              </a:gsLst>
              <a:path path="rect">
                <a:fillToRect l="50000" t="50000" r="50000" b="50000"/>
              </a:path>
            </a:gradFill>
            <a:ln w="1218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-5.3750507024244746E-3"/>
                  <c:y val="-1.03554265492780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8994405872076955E-4"/>
                  <c:y val="-7.564186859534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878607709048352E-3"/>
                  <c:y val="-1.50317259222434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0177291588079969E-2"/>
                  <c:y val="1.08619721923761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5088645794039984E-2"/>
                  <c:y val="-3.53021045485403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87">
                <a:noFill/>
              </a:ln>
            </c:spPr>
            <c:txPr>
              <a:bodyPr/>
              <a:lstStyle/>
              <a:p>
                <a:pPr>
                  <a:defRPr sz="134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исходник!$B$13:$J$13</c:f>
              <c:strCache>
                <c:ptCount val="9"/>
                <c:pt idx="0">
                  <c:v>2005 год</c:v>
                </c:pt>
                <c:pt idx="1">
                  <c:v>2006 год</c:v>
                </c:pt>
                <c:pt idx="2">
                  <c:v>2007 год</c:v>
                </c:pt>
                <c:pt idx="3">
                  <c:v>2008 год</c:v>
                </c:pt>
                <c:pt idx="4">
                  <c:v>2009 год</c:v>
                </c:pt>
                <c:pt idx="5">
                  <c:v>2010 год</c:v>
                </c:pt>
                <c:pt idx="6">
                  <c:v>2011 год</c:v>
                </c:pt>
                <c:pt idx="7">
                  <c:v>2012 год</c:v>
                </c:pt>
                <c:pt idx="8">
                  <c:v>2013 год</c:v>
                </c:pt>
              </c:strCache>
            </c:strRef>
          </c:cat>
          <c:val>
            <c:numRef>
              <c:f>исходник!$B$16:$J$16</c:f>
              <c:numCache>
                <c:formatCode>General</c:formatCode>
                <c:ptCount val="9"/>
                <c:pt idx="0">
                  <c:v>714</c:v>
                </c:pt>
                <c:pt idx="1">
                  <c:v>389</c:v>
                </c:pt>
                <c:pt idx="2" formatCode="0">
                  <c:v>806</c:v>
                </c:pt>
                <c:pt idx="3" formatCode="0">
                  <c:v>447</c:v>
                </c:pt>
                <c:pt idx="4">
                  <c:v>160</c:v>
                </c:pt>
                <c:pt idx="5">
                  <c:v>183</c:v>
                </c:pt>
                <c:pt idx="6">
                  <c:v>174</c:v>
                </c:pt>
                <c:pt idx="7">
                  <c:v>39</c:v>
                </c:pt>
                <c:pt idx="8">
                  <c:v>85</c:v>
                </c:pt>
              </c:numCache>
            </c:numRef>
          </c:val>
        </c:ser>
        <c:ser>
          <c:idx val="3"/>
          <c:order val="3"/>
          <c:tx>
            <c:strRef>
              <c:f>исходник!$A$17</c:f>
              <c:strCache>
                <c:ptCount val="1"/>
                <c:pt idx="0">
                  <c:v>средства федерального бюджета</c:v>
                </c:pt>
              </c:strCache>
            </c:strRef>
          </c:tx>
          <c:spPr>
            <a:pattFill prst="lgCheck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2187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3"/>
              <c:layout>
                <c:manualLayout>
                  <c:x val="4.1196755347113105E-3"/>
                  <c:y val="-1.54129715455629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9615239532252093E-2"/>
                  <c:y val="-2.987101154107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387">
                <a:noFill/>
              </a:ln>
            </c:spPr>
            <c:txPr>
              <a:bodyPr/>
              <a:lstStyle/>
              <a:p>
                <a:pPr>
                  <a:defRPr sz="134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исходник!$B$13:$J$13</c:f>
              <c:strCache>
                <c:ptCount val="9"/>
                <c:pt idx="0">
                  <c:v>2005 год</c:v>
                </c:pt>
                <c:pt idx="1">
                  <c:v>2006 год</c:v>
                </c:pt>
                <c:pt idx="2">
                  <c:v>2007 год</c:v>
                </c:pt>
                <c:pt idx="3">
                  <c:v>2008 год</c:v>
                </c:pt>
                <c:pt idx="4">
                  <c:v>2009 год</c:v>
                </c:pt>
                <c:pt idx="5">
                  <c:v>2010 год</c:v>
                </c:pt>
                <c:pt idx="6">
                  <c:v>2011 год</c:v>
                </c:pt>
                <c:pt idx="7">
                  <c:v>2012 год</c:v>
                </c:pt>
                <c:pt idx="8">
                  <c:v>2013 год</c:v>
                </c:pt>
              </c:strCache>
            </c:strRef>
          </c:cat>
          <c:val>
            <c:numRef>
              <c:f>исходник!$B$17:$J$17</c:f>
              <c:numCache>
                <c:formatCode>General</c:formatCode>
                <c:ptCount val="9"/>
                <c:pt idx="2" formatCode="0">
                  <c:v>398</c:v>
                </c:pt>
                <c:pt idx="3" formatCode="0">
                  <c:v>31</c:v>
                </c:pt>
                <c:pt idx="6">
                  <c:v>260</c:v>
                </c:pt>
                <c:pt idx="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213031936"/>
        <c:axId val="213144320"/>
        <c:axId val="0"/>
      </c:bar3DChart>
      <c:catAx>
        <c:axId val="213031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04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defRPr>
            </a:pPr>
            <a:endParaRPr lang="ru-RU"/>
          </a:p>
        </c:txPr>
        <c:crossAx val="2131443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3144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3031936"/>
        <c:crosses val="autoZero"/>
        <c:crossBetween val="between"/>
      </c:valAx>
      <c:spPr>
        <a:noFill/>
        <a:ln w="2540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6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6181812515096495E-2"/>
          <c:y val="7.5272135696079046E-2"/>
          <c:w val="0.90402050042135784"/>
          <c:h val="0.71069699744854387"/>
        </c:manualLayout>
      </c:layout>
      <c:lineChart>
        <c:grouping val="standard"/>
        <c:varyColors val="0"/>
        <c:ser>
          <c:idx val="0"/>
          <c:order val="0"/>
          <c:tx>
            <c:strRef>
              <c:f>'от всех денег'!$D$2</c:f>
              <c:strCache>
                <c:ptCount val="1"/>
                <c:pt idx="0">
                  <c:v>за счет всех источников  на 1 жителя</c:v>
                </c:pt>
              </c:strCache>
            </c:strRef>
          </c:tx>
          <c:dLbls>
            <c:dLbl>
              <c:idx val="1"/>
              <c:layout>
                <c:manualLayout>
                  <c:x val="-1.1865863904089956E-2"/>
                  <c:y val="-3.45412351704113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 всех денег'!$C$3:$C$22</c:f>
              <c:strCache>
                <c:ptCount val="20"/>
                <c:pt idx="0">
                  <c:v>Добровский</c:v>
                </c:pt>
                <c:pt idx="1">
                  <c:v>Краснинский</c:v>
                </c:pt>
                <c:pt idx="2">
                  <c:v>Задонский</c:v>
                </c:pt>
                <c:pt idx="3">
                  <c:v>Чаплыгинский</c:v>
                </c:pt>
                <c:pt idx="4">
                  <c:v>Измалковский</c:v>
                </c:pt>
                <c:pt idx="5">
                  <c:v>Липецкий</c:v>
                </c:pt>
                <c:pt idx="6">
                  <c:v>Тербунский</c:v>
                </c:pt>
                <c:pt idx="7">
                  <c:v>Грязинский</c:v>
                </c:pt>
                <c:pt idx="8">
                  <c:v>г.Елец</c:v>
                </c:pt>
                <c:pt idx="9">
                  <c:v>Елецкий</c:v>
                </c:pt>
                <c:pt idx="10">
                  <c:v>Лебедянский</c:v>
                </c:pt>
                <c:pt idx="11">
                  <c:v>Данковский</c:v>
                </c:pt>
                <c:pt idx="12">
                  <c:v>Хлевенский</c:v>
                </c:pt>
                <c:pt idx="13">
                  <c:v>Воловский</c:v>
                </c:pt>
                <c:pt idx="14">
                  <c:v>Добринский</c:v>
                </c:pt>
                <c:pt idx="15">
                  <c:v>Усманский</c:v>
                </c:pt>
                <c:pt idx="16">
                  <c:v>Долгоруковский</c:v>
                </c:pt>
                <c:pt idx="17">
                  <c:v>г.Липецк</c:v>
                </c:pt>
                <c:pt idx="18">
                  <c:v>Становлянский</c:v>
                </c:pt>
                <c:pt idx="19">
                  <c:v>Лев-Толстовский</c:v>
                </c:pt>
              </c:strCache>
            </c:strRef>
          </c:cat>
          <c:val>
            <c:numRef>
              <c:f>'от всех денег'!$D$3:$D$22</c:f>
              <c:numCache>
                <c:formatCode>0</c:formatCode>
                <c:ptCount val="20"/>
                <c:pt idx="0">
                  <c:v>1372.6017049792181</c:v>
                </c:pt>
                <c:pt idx="1">
                  <c:v>1061.3076981765469</c:v>
                </c:pt>
                <c:pt idx="2">
                  <c:v>876.46283463208442</c:v>
                </c:pt>
                <c:pt idx="3">
                  <c:v>843.26054935676586</c:v>
                </c:pt>
                <c:pt idx="4">
                  <c:v>708.6871880199667</c:v>
                </c:pt>
                <c:pt idx="5">
                  <c:v>691.78751958854014</c:v>
                </c:pt>
                <c:pt idx="6">
                  <c:v>664.06605208985957</c:v>
                </c:pt>
                <c:pt idx="7">
                  <c:v>655.12793733681474</c:v>
                </c:pt>
                <c:pt idx="8">
                  <c:v>617.1614724522799</c:v>
                </c:pt>
                <c:pt idx="9">
                  <c:v>612.267607531409</c:v>
                </c:pt>
                <c:pt idx="10">
                  <c:v>512.87321848457225</c:v>
                </c:pt>
                <c:pt idx="11">
                  <c:v>475.98795970674132</c:v>
                </c:pt>
                <c:pt idx="12">
                  <c:v>453.48929025693207</c:v>
                </c:pt>
                <c:pt idx="13">
                  <c:v>424.63330139308619</c:v>
                </c:pt>
                <c:pt idx="14">
                  <c:v>346.14095722620067</c:v>
                </c:pt>
                <c:pt idx="15">
                  <c:v>261.60079860145413</c:v>
                </c:pt>
                <c:pt idx="16">
                  <c:v>255.25368748233964</c:v>
                </c:pt>
                <c:pt idx="17">
                  <c:v>226.74809172300814</c:v>
                </c:pt>
                <c:pt idx="18">
                  <c:v>160.69747761519983</c:v>
                </c:pt>
                <c:pt idx="19">
                  <c:v>52.150952352696841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'от всех денег'!$E$2</c:f>
              <c:strCache>
                <c:ptCount val="1"/>
                <c:pt idx="0">
                  <c:v> привлеченных  внебюджетных   средств на 1 жителя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'от всех денег'!$C$3:$C$22</c:f>
              <c:strCache>
                <c:ptCount val="20"/>
                <c:pt idx="0">
                  <c:v>Добровский</c:v>
                </c:pt>
                <c:pt idx="1">
                  <c:v>Краснинский</c:v>
                </c:pt>
                <c:pt idx="2">
                  <c:v>Задонский</c:v>
                </c:pt>
                <c:pt idx="3">
                  <c:v>Чаплыгинский</c:v>
                </c:pt>
                <c:pt idx="4">
                  <c:v>Измалковский</c:v>
                </c:pt>
                <c:pt idx="5">
                  <c:v>Липецкий</c:v>
                </c:pt>
                <c:pt idx="6">
                  <c:v>Тербунский</c:v>
                </c:pt>
                <c:pt idx="7">
                  <c:v>Грязинский</c:v>
                </c:pt>
                <c:pt idx="8">
                  <c:v>г.Елец</c:v>
                </c:pt>
                <c:pt idx="9">
                  <c:v>Елецкий</c:v>
                </c:pt>
                <c:pt idx="10">
                  <c:v>Лебедянский</c:v>
                </c:pt>
                <c:pt idx="11">
                  <c:v>Данковский</c:v>
                </c:pt>
                <c:pt idx="12">
                  <c:v>Хлевенский</c:v>
                </c:pt>
                <c:pt idx="13">
                  <c:v>Воловский</c:v>
                </c:pt>
                <c:pt idx="14">
                  <c:v>Добринский</c:v>
                </c:pt>
                <c:pt idx="15">
                  <c:v>Усманский</c:v>
                </c:pt>
                <c:pt idx="16">
                  <c:v>Долгоруковский</c:v>
                </c:pt>
                <c:pt idx="17">
                  <c:v>г.Липецк</c:v>
                </c:pt>
                <c:pt idx="18">
                  <c:v>Становлянский</c:v>
                </c:pt>
                <c:pt idx="19">
                  <c:v>Лев-Толстовский</c:v>
                </c:pt>
              </c:strCache>
            </c:strRef>
          </c:cat>
          <c:val>
            <c:numRef>
              <c:f>'от всех денег'!$E$3:$E$22</c:f>
              <c:numCache>
                <c:formatCode>0</c:formatCode>
                <c:ptCount val="20"/>
                <c:pt idx="0">
                  <c:v>159</c:v>
                </c:pt>
                <c:pt idx="1">
                  <c:v>91</c:v>
                </c:pt>
                <c:pt idx="2">
                  <c:v>106</c:v>
                </c:pt>
                <c:pt idx="3">
                  <c:v>117</c:v>
                </c:pt>
                <c:pt idx="4">
                  <c:v>21</c:v>
                </c:pt>
                <c:pt idx="5">
                  <c:v>375</c:v>
                </c:pt>
                <c:pt idx="6">
                  <c:v>0</c:v>
                </c:pt>
                <c:pt idx="7">
                  <c:v>180</c:v>
                </c:pt>
                <c:pt idx="8">
                  <c:v>161</c:v>
                </c:pt>
                <c:pt idx="9">
                  <c:v>30</c:v>
                </c:pt>
                <c:pt idx="10">
                  <c:v>0</c:v>
                </c:pt>
                <c:pt idx="11">
                  <c:v>36</c:v>
                </c:pt>
                <c:pt idx="12">
                  <c:v>50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0880128"/>
        <c:axId val="200881664"/>
      </c:lineChart>
      <c:catAx>
        <c:axId val="2008801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000" b="1" i="0" baseline="0"/>
            </a:pPr>
            <a:endParaRPr lang="ru-RU"/>
          </a:p>
        </c:txPr>
        <c:crossAx val="200881664"/>
        <c:crosses val="autoZero"/>
        <c:auto val="1"/>
        <c:lblAlgn val="ctr"/>
        <c:lblOffset val="100"/>
        <c:noMultiLvlLbl val="0"/>
      </c:catAx>
      <c:valAx>
        <c:axId val="200881664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2008801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63569272247513731"/>
          <c:y val="0.14608824674804829"/>
          <c:w val="0.21471888364995922"/>
          <c:h val="0.28827837617514357"/>
        </c:manualLayout>
      </c:layout>
      <c:overlay val="0"/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1780232391335534E-2"/>
          <c:y val="1.2686180611966636E-3"/>
          <c:w val="0.95837947111199395"/>
          <c:h val="0.82574321385931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Лист1!$D$2</c:f>
              <c:strCache>
                <c:ptCount val="1"/>
                <c:pt idx="0">
                  <c:v>Объем привлеченных  внебюджетных средств, тыс руб.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2582947416672321E-18"/>
                  <c:y val="-0.411822578688498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0963856976144845E-3"/>
                  <c:y val="-0.374194119722036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0.315660961329762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033178966668929E-17"/>
                  <c:y val="-0.10661396707164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0.10661396707164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654618992048281E-3"/>
                  <c:y val="-0.106613967071641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654618992048281E-3"/>
                  <c:y val="-7.7347387875504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654618992048281E-3"/>
                  <c:y val="-7.1075978047761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3654618992048281E-3"/>
                  <c:y val="-5.2261748564530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"/>
                  <c:y val="-5.2261748564530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3654618992048281E-3"/>
                  <c:y val="-4.18093988516242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" sourceLinked="0"/>
            <c:spPr>
              <a:scene3d>
                <a:camera prst="orthographicFront"/>
                <a:lightRig rig="threePt" dir="t"/>
              </a:scene3d>
              <a:sp3d prstMaterial="matte"/>
            </c:spPr>
            <c:txPr>
              <a:bodyPr rot="0" vert="horz" anchor="ctr" anchorCtr="0"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Лист1!$A$3:$A$22</c:f>
              <c:strCache>
                <c:ptCount val="20"/>
                <c:pt idx="0">
                  <c:v>Липецкий</c:v>
                </c:pt>
                <c:pt idx="1">
                  <c:v>г. Елец</c:v>
                </c:pt>
                <c:pt idx="2">
                  <c:v>Грязинский</c:v>
                </c:pt>
                <c:pt idx="3">
                  <c:v>Добровский</c:v>
                </c:pt>
                <c:pt idx="4">
                  <c:v>Чаплыгинский</c:v>
                </c:pt>
                <c:pt idx="5">
                  <c:v>Задонский</c:v>
                </c:pt>
                <c:pt idx="6">
                  <c:v>Данковский</c:v>
                </c:pt>
                <c:pt idx="7">
                  <c:v>Краснинский</c:v>
                </c:pt>
                <c:pt idx="8">
                  <c:v>Хлевенский</c:v>
                </c:pt>
                <c:pt idx="9">
                  <c:v>Елецкий</c:v>
                </c:pt>
                <c:pt idx="10">
                  <c:v>Измалковский</c:v>
                </c:pt>
                <c:pt idx="11">
                  <c:v>Воловский</c:v>
                </c:pt>
                <c:pt idx="12">
                  <c:v>г. Липецк</c:v>
                </c:pt>
                <c:pt idx="13">
                  <c:v>Добринский</c:v>
                </c:pt>
                <c:pt idx="14">
                  <c:v>Долгоруковский</c:v>
                </c:pt>
                <c:pt idx="15">
                  <c:v>Лебедянский</c:v>
                </c:pt>
                <c:pt idx="16">
                  <c:v>Л-Толстовский</c:v>
                </c:pt>
                <c:pt idx="17">
                  <c:v>Становлянский</c:v>
                </c:pt>
                <c:pt idx="18">
                  <c:v>Тербунский</c:v>
                </c:pt>
                <c:pt idx="19">
                  <c:v>Усманский</c:v>
                </c:pt>
              </c:strCache>
            </c:strRef>
          </c:cat>
          <c:val>
            <c:numRef>
              <c:f>Лист1!$D$3:$D$22</c:f>
              <c:numCache>
                <c:formatCode>0</c:formatCode>
                <c:ptCount val="20"/>
                <c:pt idx="0">
                  <c:v>18686.403999999999</c:v>
                </c:pt>
                <c:pt idx="1">
                  <c:v>17178.240000000002</c:v>
                </c:pt>
                <c:pt idx="2">
                  <c:v>13803.718000000001</c:v>
                </c:pt>
                <c:pt idx="3">
                  <c:v>3751.8209999999999</c:v>
                </c:pt>
                <c:pt idx="4">
                  <c:v>3686.53</c:v>
                </c:pt>
                <c:pt idx="5">
                  <c:v>3681.7840000000001</c:v>
                </c:pt>
                <c:pt idx="6">
                  <c:v>1210.231</c:v>
                </c:pt>
                <c:pt idx="7">
                  <c:v>1195.171</c:v>
                </c:pt>
                <c:pt idx="8">
                  <c:v>976.93499999999995</c:v>
                </c:pt>
                <c:pt idx="9">
                  <c:v>895.43399999999997</c:v>
                </c:pt>
                <c:pt idx="10">
                  <c:v>354.654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Лист1!$A$3:$A$22</c:f>
              <c:strCache>
                <c:ptCount val="1"/>
                <c:pt idx="0">
                  <c:v>Липецкий г. Елец Грязинский Добровский Чаплыгинский Задонский Данковский Краснинский Хлевенский Елецкий Измалковский Воловский г. Липецк Добринский Долгоруковский Лебедянский Л-Толстовский Становлянский Тербунский Усманский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Лист1!$A$3:$A$22</c:f>
              <c:strCache>
                <c:ptCount val="20"/>
                <c:pt idx="0">
                  <c:v>Липецкий</c:v>
                </c:pt>
                <c:pt idx="1">
                  <c:v>г. Елец</c:v>
                </c:pt>
                <c:pt idx="2">
                  <c:v>Грязинский</c:v>
                </c:pt>
                <c:pt idx="3">
                  <c:v>Добровский</c:v>
                </c:pt>
                <c:pt idx="4">
                  <c:v>Чаплыгинский</c:v>
                </c:pt>
                <c:pt idx="5">
                  <c:v>Задонский</c:v>
                </c:pt>
                <c:pt idx="6">
                  <c:v>Данковский</c:v>
                </c:pt>
                <c:pt idx="7">
                  <c:v>Краснинский</c:v>
                </c:pt>
                <c:pt idx="8">
                  <c:v>Хлевенский</c:v>
                </c:pt>
                <c:pt idx="9">
                  <c:v>Елецкий</c:v>
                </c:pt>
                <c:pt idx="10">
                  <c:v>Измалковский</c:v>
                </c:pt>
                <c:pt idx="11">
                  <c:v>Воловский</c:v>
                </c:pt>
                <c:pt idx="12">
                  <c:v>г. Липецк</c:v>
                </c:pt>
                <c:pt idx="13">
                  <c:v>Добринский</c:v>
                </c:pt>
                <c:pt idx="14">
                  <c:v>Долгоруковский</c:v>
                </c:pt>
                <c:pt idx="15">
                  <c:v>Лебедянский</c:v>
                </c:pt>
                <c:pt idx="16">
                  <c:v>Л-Толстовский</c:v>
                </c:pt>
                <c:pt idx="17">
                  <c:v>Становлянский</c:v>
                </c:pt>
                <c:pt idx="18">
                  <c:v>Тербунский</c:v>
                </c:pt>
                <c:pt idx="19">
                  <c:v>Усманский</c:v>
                </c:pt>
              </c:strCache>
            </c:strRef>
          </c:ca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09875328"/>
        <c:axId val="209876864"/>
      </c:barChart>
      <c:catAx>
        <c:axId val="2098753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 i="0" baseline="0"/>
            </a:pPr>
            <a:endParaRPr lang="ru-RU"/>
          </a:p>
        </c:txPr>
        <c:crossAx val="209876864"/>
        <c:crosses val="autoZero"/>
        <c:auto val="1"/>
        <c:lblAlgn val="ctr"/>
        <c:lblOffset val="100"/>
        <c:noMultiLvlLbl val="0"/>
      </c:catAx>
      <c:valAx>
        <c:axId val="209876864"/>
        <c:scaling>
          <c:orientation val="minMax"/>
        </c:scaling>
        <c:delete val="1"/>
        <c:axPos val="l"/>
        <c:majorGridlines/>
        <c:numFmt formatCode="0" sourceLinked="1"/>
        <c:majorTickMark val="out"/>
        <c:minorTickMark val="none"/>
        <c:tickLblPos val="nextTo"/>
        <c:crossAx val="2098753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10BD96-F705-4547-B112-6EB2425B051B}" type="doc">
      <dgm:prSet loTypeId="urn:microsoft.com/office/officeart/2005/8/layout/hList3" loCatId="list" qsTypeId="urn:microsoft.com/office/officeart/2005/8/quickstyle/3d4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4A83671-E085-44C5-BC44-270B86B81882}">
      <dgm:prSet phldrT="[Текст]"/>
      <dgm:spPr>
        <a:solidFill>
          <a:schemeClr val="bg2">
            <a:alpha val="37000"/>
          </a:schemeClr>
        </a:solidFill>
      </dgm:spPr>
      <dgm:t>
        <a:bodyPr/>
        <a:lstStyle/>
        <a:p>
          <a:pPr algn="ctr"/>
          <a:r>
            <a:rPr lang="ru-RU" dirty="0" smtClean="0">
              <a:latin typeface="Times New Roman"/>
              <a:ea typeface="Times New Roman"/>
            </a:rPr>
            <a:t> </a:t>
          </a:r>
          <a:r>
            <a:rPr lang="ru-RU" dirty="0" smtClean="0">
              <a:effectLst/>
              <a:latin typeface="Arial"/>
              <a:ea typeface="Times New Roman"/>
            </a:rPr>
            <a:t>В 2014 году на организацию водоснабжения в поселениях и городских округах планируется направить 59,3 млн.руб. (строительство 25 км водопроводных сетей, 5 скважин, группового водозабора в с.Новоселье Добровского района для обеспечения питьевой водой надлежащего качества более 20 тыс. человек</a:t>
          </a:r>
          <a:endParaRPr lang="ru-RU" dirty="0">
            <a:latin typeface="Times New Roman"/>
            <a:ea typeface="Times New Roman"/>
          </a:endParaRPr>
        </a:p>
      </dgm:t>
    </dgm:pt>
    <dgm:pt modelId="{B30377A4-CC75-46F5-A7DE-F8FA6AFA6ACF}" type="parTrans" cxnId="{A11854D6-6E7D-4B35-BFE1-81B012C5E63E}">
      <dgm:prSet/>
      <dgm:spPr/>
      <dgm:t>
        <a:bodyPr/>
        <a:lstStyle/>
        <a:p>
          <a:endParaRPr lang="ru-RU"/>
        </a:p>
      </dgm:t>
    </dgm:pt>
    <dgm:pt modelId="{314B5DD2-A25E-4038-83CD-3761F0F9D1E1}" type="sibTrans" cxnId="{A11854D6-6E7D-4B35-BFE1-81B012C5E63E}">
      <dgm:prSet/>
      <dgm:spPr/>
      <dgm:t>
        <a:bodyPr/>
        <a:lstStyle/>
        <a:p>
          <a:endParaRPr lang="ru-RU"/>
        </a:p>
      </dgm:t>
    </dgm:pt>
    <dgm:pt modelId="{ABD37739-FB94-4843-A15D-226902E2504C}">
      <dgm:prSet phldrT="[Текст]"/>
      <dgm:spPr>
        <a:solidFill>
          <a:schemeClr val="accent3">
            <a:lumMod val="60000"/>
            <a:lumOff val="40000"/>
            <a:alpha val="25000"/>
          </a:schemeClr>
        </a:solidFill>
        <a:scene3d>
          <a:camera prst="orthographicFront"/>
          <a:lightRig rig="chilly" dir="t"/>
        </a:scene3d>
        <a:sp3d prstMaterial="translucentPowder"/>
      </dgm:spPr>
      <dgm:t>
        <a:bodyPr/>
        <a:lstStyle/>
        <a:p>
          <a:pPr algn="ctr"/>
          <a:r>
            <a:rPr lang="ru-RU" dirty="0" smtClean="0">
              <a:effectLst/>
              <a:latin typeface="Arial"/>
              <a:ea typeface="Times New Roman"/>
            </a:rPr>
            <a:t>23,2 млн.руб. на развитие водоснабжения в сельской местности (для строительства 22 км водопроводных сетей для 7 тыс. человек; из федерального бюджета планируется привлечь 14,2 млн.руб.)</a:t>
          </a:r>
          <a:endParaRPr lang="ru-RU" dirty="0"/>
        </a:p>
      </dgm:t>
    </dgm:pt>
    <dgm:pt modelId="{58CFC3FA-BE61-4E58-9CC7-475630C52C1F}" type="parTrans" cxnId="{605F23C0-A91F-4B16-A6F8-C0A30E54DD05}">
      <dgm:prSet/>
      <dgm:spPr/>
      <dgm:t>
        <a:bodyPr/>
        <a:lstStyle/>
        <a:p>
          <a:endParaRPr lang="ru-RU"/>
        </a:p>
      </dgm:t>
    </dgm:pt>
    <dgm:pt modelId="{6FB6E976-3622-4E45-BA5C-F51BCD4CA1EC}" type="sibTrans" cxnId="{605F23C0-A91F-4B16-A6F8-C0A30E54DD05}">
      <dgm:prSet/>
      <dgm:spPr/>
      <dgm:t>
        <a:bodyPr/>
        <a:lstStyle/>
        <a:p>
          <a:endParaRPr lang="ru-RU"/>
        </a:p>
      </dgm:t>
    </dgm:pt>
    <dgm:pt modelId="{BD9D7DBF-D8C3-4F84-B591-A15EFCB8DA33}">
      <dgm:prSet phldrT="[Текст]"/>
      <dgm:spPr>
        <a:solidFill>
          <a:schemeClr val="accent6">
            <a:lumMod val="20000"/>
            <a:lumOff val="80000"/>
          </a:schemeClr>
        </a:solidFill>
        <a:scene3d>
          <a:camera prst="orthographicFront"/>
          <a:lightRig rig="glow" dir="t"/>
        </a:scene3d>
        <a:sp3d prstMaterial="translucentPowder">
          <a:bevelT w="127000" h="25400" prst="softRound"/>
        </a:sp3d>
      </dgm:spPr>
      <dgm:t>
        <a:bodyPr/>
        <a:lstStyle/>
        <a:p>
          <a:r>
            <a:rPr lang="ru-RU" dirty="0" smtClean="0">
              <a:effectLst/>
              <a:latin typeface="Arial"/>
              <a:ea typeface="Times New Roman"/>
            </a:rPr>
            <a:t>На организацию водоотведения будет направлено 40,1 млн.руб. (продолжение строительства очистных сооружений в с.Тербуны, начатого в 2013г. в рамках программы «Чистая вода» для 10 тыс. человек).</a:t>
          </a:r>
          <a:endParaRPr lang="ru-RU" dirty="0">
            <a:latin typeface="Times New Roman"/>
            <a:ea typeface="Times New Roman"/>
          </a:endParaRPr>
        </a:p>
      </dgm:t>
    </dgm:pt>
    <dgm:pt modelId="{F3FEAB62-7EE5-423B-93F2-0F4C01A5BFEF}" type="parTrans" cxnId="{2FDDB1E4-F381-44AA-A1A9-5BED80E26424}">
      <dgm:prSet/>
      <dgm:spPr/>
      <dgm:t>
        <a:bodyPr/>
        <a:lstStyle/>
        <a:p>
          <a:endParaRPr lang="ru-RU"/>
        </a:p>
      </dgm:t>
    </dgm:pt>
    <dgm:pt modelId="{16E33BA9-E9C2-4010-BCD4-D2E53B8E3CD3}" type="sibTrans" cxnId="{2FDDB1E4-F381-44AA-A1A9-5BED80E26424}">
      <dgm:prSet/>
      <dgm:spPr/>
      <dgm:t>
        <a:bodyPr/>
        <a:lstStyle/>
        <a:p>
          <a:endParaRPr lang="ru-RU"/>
        </a:p>
      </dgm:t>
    </dgm:pt>
    <dgm:pt modelId="{13066332-059D-4FB9-A226-E92A558ADA3D}">
      <dgm:prSet custT="1"/>
      <dgm:spPr>
        <a:solidFill>
          <a:schemeClr val="bg1">
            <a:alpha val="0"/>
          </a:schemeClr>
        </a:solidFill>
      </dgm:spPr>
      <dgm:t>
        <a:bodyPr/>
        <a:lstStyle/>
        <a:p>
          <a:r>
            <a:rPr lang="ru-RU" sz="2400" b="1" kern="1200" dirty="0" smtClean="0">
              <a:solidFill>
                <a:srgbClr val="00008A"/>
              </a:solidFill>
              <a:latin typeface="Arial" pitchFamily="34" charset="0"/>
              <a:ea typeface="+mn-ea"/>
              <a:cs typeface="Arial" pitchFamily="34" charset="0"/>
            </a:rPr>
            <a:t>Задачи  в сфере водоснабжения и  </a:t>
          </a:r>
        </a:p>
        <a:p>
          <a:r>
            <a:rPr lang="ru-RU" sz="2400" b="1" kern="1200" dirty="0" smtClean="0">
              <a:solidFill>
                <a:srgbClr val="00008A"/>
              </a:solidFill>
              <a:latin typeface="Arial" pitchFamily="34" charset="0"/>
              <a:ea typeface="+mn-ea"/>
              <a:cs typeface="Arial" pitchFamily="34" charset="0"/>
            </a:rPr>
            <a:t>водоотведения в 2014г.</a:t>
          </a:r>
        </a:p>
        <a:p>
          <a:r>
            <a:rPr lang="ru-RU" sz="2000" b="0" kern="1200" dirty="0" smtClean="0">
              <a:solidFill>
                <a:srgbClr val="00008A"/>
              </a:solidFill>
              <a:latin typeface="Arial" pitchFamily="34" charset="0"/>
              <a:ea typeface="Times New Roman"/>
              <a:cs typeface="Arial" pitchFamily="34" charset="0"/>
            </a:rPr>
            <a:t>В 2014г. из областного бюджета планируется направить  </a:t>
          </a:r>
        </a:p>
        <a:p>
          <a:r>
            <a:rPr lang="ru-RU" sz="2000" b="0" kern="1200" dirty="0" smtClean="0">
              <a:solidFill>
                <a:srgbClr val="00008A"/>
              </a:solidFill>
              <a:latin typeface="Arial" pitchFamily="34" charset="0"/>
              <a:ea typeface="Times New Roman"/>
              <a:cs typeface="Arial" pitchFamily="34" charset="0"/>
            </a:rPr>
            <a:t> 122,5 млн. руб.</a:t>
          </a:r>
          <a:endParaRPr lang="ru-RU" sz="2000" b="0" kern="1200" dirty="0">
            <a:solidFill>
              <a:srgbClr val="00008A"/>
            </a:solidFill>
            <a:latin typeface="Arial" pitchFamily="34" charset="0"/>
            <a:cs typeface="Arial" pitchFamily="34" charset="0"/>
          </a:endParaRPr>
        </a:p>
      </dgm:t>
    </dgm:pt>
    <dgm:pt modelId="{7FD9DBD9-A496-4A20-936C-3E121E6BF65E}" type="sibTrans" cxnId="{0601A291-B139-4296-9DC1-AF278BF4DE19}">
      <dgm:prSet/>
      <dgm:spPr/>
      <dgm:t>
        <a:bodyPr/>
        <a:lstStyle/>
        <a:p>
          <a:endParaRPr lang="ru-RU"/>
        </a:p>
      </dgm:t>
    </dgm:pt>
    <dgm:pt modelId="{F4A76CDB-21CD-475B-80A0-523516DDFD9B}" type="parTrans" cxnId="{0601A291-B139-4296-9DC1-AF278BF4DE19}">
      <dgm:prSet/>
      <dgm:spPr/>
      <dgm:t>
        <a:bodyPr/>
        <a:lstStyle/>
        <a:p>
          <a:endParaRPr lang="ru-RU"/>
        </a:p>
      </dgm:t>
    </dgm:pt>
    <dgm:pt modelId="{9E13EB84-4756-4A6B-8EA4-AF4E69D1BC39}" type="pres">
      <dgm:prSet presAssocID="{4610BD96-F705-4547-B112-6EB2425B051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78A5B5-69BA-4B7E-B11F-9217954027D4}" type="pres">
      <dgm:prSet presAssocID="{13066332-059D-4FB9-A226-E92A558ADA3D}" presName="roof" presStyleLbl="dkBgShp" presStyleIdx="0" presStyleCnt="2" custLinFactNeighborX="40496"/>
      <dgm:spPr/>
      <dgm:t>
        <a:bodyPr/>
        <a:lstStyle/>
        <a:p>
          <a:endParaRPr lang="ru-RU"/>
        </a:p>
      </dgm:t>
    </dgm:pt>
    <dgm:pt modelId="{D97CDF16-EAA5-4A19-A56F-1C25C8CDC4D0}" type="pres">
      <dgm:prSet presAssocID="{13066332-059D-4FB9-A226-E92A558ADA3D}" presName="pillars" presStyleCnt="0"/>
      <dgm:spPr/>
    </dgm:pt>
    <dgm:pt modelId="{2CFCA87A-ACE4-4F07-A85E-D23A5FF930A9}" type="pres">
      <dgm:prSet presAssocID="{13066332-059D-4FB9-A226-E92A558ADA3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BAE0C1-72ED-427C-810C-62051F7E0327}" type="pres">
      <dgm:prSet presAssocID="{ABD37739-FB94-4843-A15D-226902E2504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53CB3D-4BDF-403F-9BA5-1CE9035FF1BF}" type="pres">
      <dgm:prSet presAssocID="{BD9D7DBF-D8C3-4F84-B591-A15EFCB8DA3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679C2-17D4-42D9-9AA3-E80FBCB43007}" type="pres">
      <dgm:prSet presAssocID="{13066332-059D-4FB9-A226-E92A558ADA3D}" presName="base" presStyleLbl="dkBgShp" presStyleIdx="1" presStyleCnt="2" custLinFactNeighborY="0"/>
      <dgm:spPr/>
    </dgm:pt>
  </dgm:ptLst>
  <dgm:cxnLst>
    <dgm:cxn modelId="{0601A291-B139-4296-9DC1-AF278BF4DE19}" srcId="{4610BD96-F705-4547-B112-6EB2425B051B}" destId="{13066332-059D-4FB9-A226-E92A558ADA3D}" srcOrd="0" destOrd="0" parTransId="{F4A76CDB-21CD-475B-80A0-523516DDFD9B}" sibTransId="{7FD9DBD9-A496-4A20-936C-3E121E6BF65E}"/>
    <dgm:cxn modelId="{2FDDB1E4-F381-44AA-A1A9-5BED80E26424}" srcId="{13066332-059D-4FB9-A226-E92A558ADA3D}" destId="{BD9D7DBF-D8C3-4F84-B591-A15EFCB8DA33}" srcOrd="2" destOrd="0" parTransId="{F3FEAB62-7EE5-423B-93F2-0F4C01A5BFEF}" sibTransId="{16E33BA9-E9C2-4010-BCD4-D2E53B8E3CD3}"/>
    <dgm:cxn modelId="{8EC88F69-A4B5-41DB-A37C-4823FC69B5F1}" type="presOf" srcId="{44A83671-E085-44C5-BC44-270B86B81882}" destId="{2CFCA87A-ACE4-4F07-A85E-D23A5FF930A9}" srcOrd="0" destOrd="0" presId="urn:microsoft.com/office/officeart/2005/8/layout/hList3"/>
    <dgm:cxn modelId="{2D45D807-BC00-404C-86D4-90FA609A4858}" type="presOf" srcId="{ABD37739-FB94-4843-A15D-226902E2504C}" destId="{27BAE0C1-72ED-427C-810C-62051F7E0327}" srcOrd="0" destOrd="0" presId="urn:microsoft.com/office/officeart/2005/8/layout/hList3"/>
    <dgm:cxn modelId="{A11854D6-6E7D-4B35-BFE1-81B012C5E63E}" srcId="{13066332-059D-4FB9-A226-E92A558ADA3D}" destId="{44A83671-E085-44C5-BC44-270B86B81882}" srcOrd="0" destOrd="0" parTransId="{B30377A4-CC75-46F5-A7DE-F8FA6AFA6ACF}" sibTransId="{314B5DD2-A25E-4038-83CD-3761F0F9D1E1}"/>
    <dgm:cxn modelId="{C4B4BDAA-CC1E-48B2-846C-140D83E72ED7}" type="presOf" srcId="{BD9D7DBF-D8C3-4F84-B591-A15EFCB8DA33}" destId="{EB53CB3D-4BDF-403F-9BA5-1CE9035FF1BF}" srcOrd="0" destOrd="0" presId="urn:microsoft.com/office/officeart/2005/8/layout/hList3"/>
    <dgm:cxn modelId="{605F23C0-A91F-4B16-A6F8-C0A30E54DD05}" srcId="{13066332-059D-4FB9-A226-E92A558ADA3D}" destId="{ABD37739-FB94-4843-A15D-226902E2504C}" srcOrd="1" destOrd="0" parTransId="{58CFC3FA-BE61-4E58-9CC7-475630C52C1F}" sibTransId="{6FB6E976-3622-4E45-BA5C-F51BCD4CA1EC}"/>
    <dgm:cxn modelId="{15396C6B-E881-40F2-AC04-06A44D9D7DEE}" type="presOf" srcId="{13066332-059D-4FB9-A226-E92A558ADA3D}" destId="{0D78A5B5-69BA-4B7E-B11F-9217954027D4}" srcOrd="0" destOrd="0" presId="urn:microsoft.com/office/officeart/2005/8/layout/hList3"/>
    <dgm:cxn modelId="{F0CC3EEF-066F-4D6C-81DD-3909CBCC72D5}" type="presOf" srcId="{4610BD96-F705-4547-B112-6EB2425B051B}" destId="{9E13EB84-4756-4A6B-8EA4-AF4E69D1BC39}" srcOrd="0" destOrd="0" presId="urn:microsoft.com/office/officeart/2005/8/layout/hList3"/>
    <dgm:cxn modelId="{B602AE15-58EE-4315-9278-537261A179EB}" type="presParOf" srcId="{9E13EB84-4756-4A6B-8EA4-AF4E69D1BC39}" destId="{0D78A5B5-69BA-4B7E-B11F-9217954027D4}" srcOrd="0" destOrd="0" presId="urn:microsoft.com/office/officeart/2005/8/layout/hList3"/>
    <dgm:cxn modelId="{A919F24C-908D-49AD-BC9B-93F1E03D4F2A}" type="presParOf" srcId="{9E13EB84-4756-4A6B-8EA4-AF4E69D1BC39}" destId="{D97CDF16-EAA5-4A19-A56F-1C25C8CDC4D0}" srcOrd="1" destOrd="0" presId="urn:microsoft.com/office/officeart/2005/8/layout/hList3"/>
    <dgm:cxn modelId="{14FEC7CC-AE7F-4642-9EC2-4BAFD5F6741B}" type="presParOf" srcId="{D97CDF16-EAA5-4A19-A56F-1C25C8CDC4D0}" destId="{2CFCA87A-ACE4-4F07-A85E-D23A5FF930A9}" srcOrd="0" destOrd="0" presId="urn:microsoft.com/office/officeart/2005/8/layout/hList3"/>
    <dgm:cxn modelId="{7945B726-7907-4F30-B66E-19A9155FDE3E}" type="presParOf" srcId="{D97CDF16-EAA5-4A19-A56F-1C25C8CDC4D0}" destId="{27BAE0C1-72ED-427C-810C-62051F7E0327}" srcOrd="1" destOrd="0" presId="urn:microsoft.com/office/officeart/2005/8/layout/hList3"/>
    <dgm:cxn modelId="{2A94DEB3-D7C0-4472-AAD8-EEC95CF577E3}" type="presParOf" srcId="{D97CDF16-EAA5-4A19-A56F-1C25C8CDC4D0}" destId="{EB53CB3D-4BDF-403F-9BA5-1CE9035FF1BF}" srcOrd="2" destOrd="0" presId="urn:microsoft.com/office/officeart/2005/8/layout/hList3"/>
    <dgm:cxn modelId="{DDBDCAE0-B3E6-4557-BD3C-1A873AD898E7}" type="presParOf" srcId="{9E13EB84-4756-4A6B-8EA4-AF4E69D1BC39}" destId="{703679C2-17D4-42D9-9AA3-E80FBCB4300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A3A717-E0A6-4E46-9C68-9A802DE74FB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81CA4-B2A5-455E-B9BA-F3666895F06B}">
      <dgm:prSet phldrT="[Текст]" custT="1"/>
      <dgm:spPr>
        <a:xfrm>
          <a:off x="2376251" y="1793580"/>
          <a:ext cx="3079022" cy="2384758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ln w="1587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000" b="1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164 квартиры</a:t>
          </a:r>
        </a:p>
      </dgm:t>
    </dgm:pt>
    <dgm:pt modelId="{12FE1EFF-A250-4982-BF26-710631FEA5C4}" type="parTrans" cxnId="{72A489F2-E0F9-4DC6-A2DC-C2B8F03320DF}">
      <dgm:prSet/>
      <dgm:spPr/>
      <dgm:t>
        <a:bodyPr/>
        <a:lstStyle/>
        <a:p>
          <a:endParaRPr lang="ru-RU"/>
        </a:p>
      </dgm:t>
    </dgm:pt>
    <dgm:pt modelId="{817740BA-C3A1-4075-BBBF-75DBDE2CAA77}" type="sibTrans" cxnId="{72A489F2-E0F9-4DC6-A2DC-C2B8F03320DF}">
      <dgm:prSet/>
      <dgm:spPr/>
      <dgm:t>
        <a:bodyPr/>
        <a:lstStyle/>
        <a:p>
          <a:endParaRPr lang="ru-RU"/>
        </a:p>
      </dgm:t>
    </dgm:pt>
    <dgm:pt modelId="{8E6A8340-B484-419C-AE22-52E791656FD0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Хлевное 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9D3FB44D-E331-44F0-995B-55292F777571}" type="parTrans" cxnId="{3970638E-7BA8-4EB2-8335-7285399FAD25}">
      <dgm:prSet/>
      <dgm:spPr/>
      <dgm:t>
        <a:bodyPr/>
        <a:lstStyle/>
        <a:p>
          <a:endParaRPr lang="ru-RU"/>
        </a:p>
      </dgm:t>
    </dgm:pt>
    <dgm:pt modelId="{5416012D-E149-4BD4-B2E4-786CB5E5E51C}" type="sibTrans" cxnId="{3970638E-7BA8-4EB2-8335-7285399FAD25}">
      <dgm:prSet/>
      <dgm:spPr>
        <a:xfrm>
          <a:off x="1447866" y="296183"/>
          <a:ext cx="5369457" cy="5369457"/>
        </a:xfrm>
        <a:prstGeom prst="blockArc">
          <a:avLst>
            <a:gd name="adj1" fmla="val 16283750"/>
            <a:gd name="adj2" fmla="val 17854563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6B8CA059-AD09-4641-B7C5-D3F90F93F394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Добринка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15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789F5546-6C24-4F6C-A5DB-CF463EE15F4E}" type="parTrans" cxnId="{D831CB7A-5A18-4E6B-A388-F496EBD91BE2}">
      <dgm:prSet/>
      <dgm:spPr/>
      <dgm:t>
        <a:bodyPr/>
        <a:lstStyle/>
        <a:p>
          <a:endParaRPr lang="ru-RU"/>
        </a:p>
      </dgm:t>
    </dgm:pt>
    <dgm:pt modelId="{1A6B0DB1-9F8D-432D-B2CC-42B8165A9AE3}" type="sibTrans" cxnId="{D831CB7A-5A18-4E6B-A388-F496EBD91BE2}">
      <dgm:prSet/>
      <dgm:spPr>
        <a:xfrm>
          <a:off x="1413130" y="277714"/>
          <a:ext cx="5369457" cy="5369457"/>
        </a:xfrm>
        <a:prstGeom prst="blockArc">
          <a:avLst>
            <a:gd name="adj1" fmla="val 17905380"/>
            <a:gd name="adj2" fmla="val 19038124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83F65E8E-3DDB-48B5-B6E9-B6D190827D42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Данков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30</a:t>
          </a:r>
        </a:p>
        <a:p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F5622017-17B3-49EB-8590-5B8CD26C6A63}" type="parTrans" cxnId="{77B95797-C392-44D1-BE3E-DCBA13108603}">
      <dgm:prSet/>
      <dgm:spPr/>
      <dgm:t>
        <a:bodyPr/>
        <a:lstStyle/>
        <a:p>
          <a:endParaRPr lang="ru-RU"/>
        </a:p>
      </dgm:t>
    </dgm:pt>
    <dgm:pt modelId="{40FC0D00-50C3-48A8-9E7A-4E3428DE7304}" type="sibTrans" cxnId="{77B95797-C392-44D1-BE3E-DCBA13108603}">
      <dgm:prSet/>
      <dgm:spPr>
        <a:xfrm>
          <a:off x="1410826" y="275214"/>
          <a:ext cx="5369457" cy="5369457"/>
        </a:xfrm>
        <a:prstGeom prst="blockArc">
          <a:avLst>
            <a:gd name="adj1" fmla="val 19042516"/>
            <a:gd name="adj2" fmla="val 20280367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41BEC4A2-9195-47A1-A899-8F1853053BA9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Елец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42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CFE87E87-690D-49DE-B92E-CFE25C68FDE2}" type="parTrans" cxnId="{125FBD85-FF56-4871-8D1C-1E09E9BA3E58}">
      <dgm:prSet/>
      <dgm:spPr/>
      <dgm:t>
        <a:bodyPr/>
        <a:lstStyle/>
        <a:p>
          <a:endParaRPr lang="ru-RU"/>
        </a:p>
      </dgm:t>
    </dgm:pt>
    <dgm:pt modelId="{81EE40AA-DA62-49B3-83DB-013C0F523ACF}" type="sibTrans" cxnId="{125FBD85-FF56-4871-8D1C-1E09E9BA3E58}">
      <dgm:prSet/>
      <dgm:spPr>
        <a:xfrm>
          <a:off x="1419727" y="296972"/>
          <a:ext cx="5369457" cy="5369457"/>
        </a:xfrm>
        <a:prstGeom prst="blockArc">
          <a:avLst>
            <a:gd name="adj1" fmla="val 20250000"/>
            <a:gd name="adj2" fmla="val 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922E05C6-7B34-42CC-8D57-A40154E420A8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Тербуны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8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EBC10CEA-5D39-4985-A155-C14C5C570BB0}" type="parTrans" cxnId="{A275F25F-FC7F-43B8-B078-59A027F310C4}">
      <dgm:prSet/>
      <dgm:spPr/>
      <dgm:t>
        <a:bodyPr/>
        <a:lstStyle/>
        <a:p>
          <a:endParaRPr lang="ru-RU"/>
        </a:p>
      </dgm:t>
    </dgm:pt>
    <dgm:pt modelId="{00819102-0885-41E6-A550-08557A9F909E}" type="sibTrans" cxnId="{A275F25F-FC7F-43B8-B078-59A027F310C4}">
      <dgm:prSet/>
      <dgm:spPr>
        <a:xfrm>
          <a:off x="1419727" y="296972"/>
          <a:ext cx="5369457" cy="5369457"/>
        </a:xfrm>
        <a:prstGeom prst="blockArc">
          <a:avLst>
            <a:gd name="adj1" fmla="val 1350000"/>
            <a:gd name="adj2" fmla="val 27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8BFFA681-0499-4834-94CD-7999473B8BDD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Задонск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0EB91DBE-8944-474B-8ED8-766A92CA49FF}" type="parTrans" cxnId="{AD423B0E-92BD-4DA9-97C6-B82CA03532AC}">
      <dgm:prSet/>
      <dgm:spPr/>
      <dgm:t>
        <a:bodyPr/>
        <a:lstStyle/>
        <a:p>
          <a:endParaRPr lang="ru-RU"/>
        </a:p>
      </dgm:t>
    </dgm:pt>
    <dgm:pt modelId="{6CAF0E26-3486-4A71-B882-B5FA61400D13}" type="sibTrans" cxnId="{AD423B0E-92BD-4DA9-97C6-B82CA03532AC}">
      <dgm:prSet/>
      <dgm:spPr>
        <a:xfrm>
          <a:off x="1419727" y="296972"/>
          <a:ext cx="5369457" cy="5369457"/>
        </a:xfrm>
        <a:prstGeom prst="blockArc">
          <a:avLst>
            <a:gd name="adj1" fmla="val 0"/>
            <a:gd name="adj2" fmla="val 13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745AA2A5-702E-4259-B1C1-359540BA283E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Липецк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D9790A68-38FA-4868-AF10-DE7DA4C7405C}" type="parTrans" cxnId="{DA462468-1C50-493B-9E70-5CE3A408BD4A}">
      <dgm:prSet/>
      <dgm:spPr/>
      <dgm:t>
        <a:bodyPr/>
        <a:lstStyle/>
        <a:p>
          <a:endParaRPr lang="ru-RU"/>
        </a:p>
      </dgm:t>
    </dgm:pt>
    <dgm:pt modelId="{C6D80C77-AD01-4A70-8749-4214405EB625}" type="sibTrans" cxnId="{DA462468-1C50-493B-9E70-5CE3A408BD4A}">
      <dgm:prSet/>
      <dgm:spPr>
        <a:xfrm>
          <a:off x="1419727" y="296972"/>
          <a:ext cx="5369457" cy="5369457"/>
        </a:xfrm>
        <a:prstGeom prst="blockArc">
          <a:avLst>
            <a:gd name="adj1" fmla="val 2700000"/>
            <a:gd name="adj2" fmla="val 40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5D87B941-01B9-48AF-A4DF-4CA651662B3A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Чаплыгин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22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E8ABE446-FF64-415F-8421-9BDC7AAA48A2}" type="parTrans" cxnId="{609A66E8-953E-4893-A3D9-27A735852E90}">
      <dgm:prSet/>
      <dgm:spPr/>
      <dgm:t>
        <a:bodyPr/>
        <a:lstStyle/>
        <a:p>
          <a:endParaRPr lang="ru-RU"/>
        </a:p>
      </dgm:t>
    </dgm:pt>
    <dgm:pt modelId="{CD7232AD-1DE3-4E73-9F50-F85C05537F70}" type="sibTrans" cxnId="{609A66E8-953E-4893-A3D9-27A735852E90}">
      <dgm:prSet/>
      <dgm:spPr>
        <a:xfrm>
          <a:off x="1419727" y="296972"/>
          <a:ext cx="5369457" cy="5369457"/>
        </a:xfrm>
        <a:prstGeom prst="blockArc">
          <a:avLst>
            <a:gd name="adj1" fmla="val 4050000"/>
            <a:gd name="adj2" fmla="val 54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FE00BA14-B843-48C4-BBD7-F42875E80775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Лев-Толстой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6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A196E11F-9E9B-4191-B436-1401F988C048}" type="parTrans" cxnId="{580F1200-6E3D-4CAF-B027-2822D8A05549}">
      <dgm:prSet/>
      <dgm:spPr/>
      <dgm:t>
        <a:bodyPr/>
        <a:lstStyle/>
        <a:p>
          <a:endParaRPr lang="ru-RU"/>
        </a:p>
      </dgm:t>
    </dgm:pt>
    <dgm:pt modelId="{C6962612-DDE9-4286-A2F8-D17FAED2905C}" type="sibTrans" cxnId="{580F1200-6E3D-4CAF-B027-2822D8A05549}">
      <dgm:prSet/>
      <dgm:spPr>
        <a:xfrm>
          <a:off x="360038" y="641450"/>
          <a:ext cx="7488835" cy="4680502"/>
        </a:xfrm>
        <a:prstGeom prst="blockArc">
          <a:avLst>
            <a:gd name="adj1" fmla="val 5400000"/>
            <a:gd name="adj2" fmla="val 67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D172935B-D80C-4B5A-AA56-EDFDEE65BDCA}">
      <dgm:prSet phldrT="[Текст]"/>
      <dgm:spPr/>
      <dgm:t>
        <a:bodyPr/>
        <a:lstStyle/>
        <a:p>
          <a:endParaRPr lang="ru-RU"/>
        </a:p>
      </dgm:t>
    </dgm:pt>
    <dgm:pt modelId="{6028578C-A5C4-42EA-8398-D6F7687F46F0}" type="parTrans" cxnId="{8046B534-F6F7-4CD5-B482-3316C2FBD829}">
      <dgm:prSet/>
      <dgm:spPr/>
      <dgm:t>
        <a:bodyPr/>
        <a:lstStyle/>
        <a:p>
          <a:endParaRPr lang="ru-RU"/>
        </a:p>
      </dgm:t>
    </dgm:pt>
    <dgm:pt modelId="{35A55F12-CE8E-4994-B0A8-6F7D96B63F98}" type="sibTrans" cxnId="{8046B534-F6F7-4CD5-B482-3316C2FBD829}">
      <dgm:prSet/>
      <dgm:spPr/>
      <dgm:t>
        <a:bodyPr/>
        <a:lstStyle/>
        <a:p>
          <a:endParaRPr lang="ru-RU"/>
        </a:p>
      </dgm:t>
    </dgm:pt>
    <dgm:pt modelId="{9107C531-575D-4525-A487-0E01CAFAAC6A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Измал-ково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2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3D499DB9-83CB-41BE-884E-2D3047F1745A}" type="parTrans" cxnId="{9EBC0FA5-57BC-4E9C-8741-09BA3B283DF6}">
      <dgm:prSet/>
      <dgm:spPr/>
      <dgm:t>
        <a:bodyPr/>
        <a:lstStyle/>
        <a:p>
          <a:endParaRPr lang="ru-RU"/>
        </a:p>
      </dgm:t>
    </dgm:pt>
    <dgm:pt modelId="{C83CFC16-0704-423C-B81F-4D20BEB0E1B4}" type="sibTrans" cxnId="{9EBC0FA5-57BC-4E9C-8741-09BA3B283DF6}">
      <dgm:prSet/>
      <dgm:spPr>
        <a:xfrm>
          <a:off x="1419727" y="296972"/>
          <a:ext cx="5369457" cy="5369457"/>
        </a:xfrm>
        <a:prstGeom prst="blockArc">
          <a:avLst>
            <a:gd name="adj1" fmla="val 6750000"/>
            <a:gd name="adj2" fmla="val 81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B370DD53-B257-4DEA-BB39-43986D6848D5}">
      <dgm:prSet phldrT="[Текст]"/>
      <dgm:spPr/>
      <dgm:t>
        <a:bodyPr/>
        <a:lstStyle/>
        <a:p>
          <a:endParaRPr lang="ru-RU"/>
        </a:p>
      </dgm:t>
    </dgm:pt>
    <dgm:pt modelId="{E0554D18-79CF-44DE-B5D0-5AA0B79D87A1}" type="parTrans" cxnId="{4B0A28EB-867C-456E-AE28-47D82E95ECEF}">
      <dgm:prSet/>
      <dgm:spPr/>
      <dgm:t>
        <a:bodyPr/>
        <a:lstStyle/>
        <a:p>
          <a:endParaRPr lang="ru-RU"/>
        </a:p>
      </dgm:t>
    </dgm:pt>
    <dgm:pt modelId="{25EBBAFA-DA63-4650-8901-F22C7EDF1863}" type="sibTrans" cxnId="{4B0A28EB-867C-456E-AE28-47D82E95ECEF}">
      <dgm:prSet/>
      <dgm:spPr/>
      <dgm:t>
        <a:bodyPr/>
        <a:lstStyle/>
        <a:p>
          <a:endParaRPr lang="ru-RU"/>
        </a:p>
      </dgm:t>
    </dgm:pt>
    <dgm:pt modelId="{28F74630-CCE4-4550-B9B8-5855BBCDE32E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Лебедянь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 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0FD405E2-7F69-42BE-B675-5B3A295AEBBE}" type="parTrans" cxnId="{472F9B94-3092-4945-80E7-3CA17684919B}">
      <dgm:prSet/>
      <dgm:spPr/>
      <dgm:t>
        <a:bodyPr/>
        <a:lstStyle/>
        <a:p>
          <a:endParaRPr lang="ru-RU"/>
        </a:p>
      </dgm:t>
    </dgm:pt>
    <dgm:pt modelId="{AC9588CC-B2C8-4130-B258-286CCAE0238D}" type="sibTrans" cxnId="{472F9B94-3092-4945-80E7-3CA17684919B}">
      <dgm:prSet/>
      <dgm:spPr>
        <a:xfrm>
          <a:off x="1419727" y="296972"/>
          <a:ext cx="5369457" cy="5369457"/>
        </a:xfrm>
        <a:prstGeom prst="blockArc">
          <a:avLst>
            <a:gd name="adj1" fmla="val 8100000"/>
            <a:gd name="adj2" fmla="val 94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3EB85036-BFB5-4CA1-AC4F-552591593B83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Грязи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1717C750-7020-4F24-B48A-5A73268B0F69}" type="parTrans" cxnId="{B1209E12-02BC-498E-B7D9-4A1CFC50167D}">
      <dgm:prSet/>
      <dgm:spPr/>
      <dgm:t>
        <a:bodyPr/>
        <a:lstStyle/>
        <a:p>
          <a:endParaRPr lang="ru-RU"/>
        </a:p>
      </dgm:t>
    </dgm:pt>
    <dgm:pt modelId="{64D26899-491E-4650-86BD-43F7B6479C5D}" type="sibTrans" cxnId="{B1209E12-02BC-498E-B7D9-4A1CFC50167D}">
      <dgm:prSet/>
      <dgm:spPr>
        <a:xfrm>
          <a:off x="1419727" y="296972"/>
          <a:ext cx="5369457" cy="5369457"/>
        </a:xfrm>
        <a:prstGeom prst="blockArc">
          <a:avLst>
            <a:gd name="adj1" fmla="val 9450000"/>
            <a:gd name="adj2" fmla="val 108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7C618A88-5C10-485F-AAB0-1F51CB222668}">
      <dgm:prSet phldrT="[Текст]"/>
      <dgm:spPr/>
      <dgm:t>
        <a:bodyPr/>
        <a:lstStyle/>
        <a:p>
          <a:endParaRPr lang="ru-RU" dirty="0"/>
        </a:p>
      </dgm:t>
    </dgm:pt>
    <dgm:pt modelId="{1994ABD5-C078-484D-AF95-38D446DEC766}" type="parTrans" cxnId="{F3A31964-4804-4009-9628-140BB0A07DCC}">
      <dgm:prSet/>
      <dgm:spPr/>
      <dgm:t>
        <a:bodyPr/>
        <a:lstStyle/>
        <a:p>
          <a:endParaRPr lang="ru-RU"/>
        </a:p>
      </dgm:t>
    </dgm:pt>
    <dgm:pt modelId="{DDF2B837-958D-47D0-85FA-51815DA6A307}" type="sibTrans" cxnId="{F3A31964-4804-4009-9628-140BB0A07DCC}">
      <dgm:prSet/>
      <dgm:spPr/>
      <dgm:t>
        <a:bodyPr/>
        <a:lstStyle/>
        <a:p>
          <a:endParaRPr lang="ru-RU"/>
        </a:p>
      </dgm:t>
    </dgm:pt>
    <dgm:pt modelId="{90437416-EA4C-494B-95A2-C3B03092C608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Становое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 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82C7F228-D3E6-4D5D-85D9-BACAC89E9365}" type="parTrans" cxnId="{35A349CB-7DFF-44B9-8F2E-662ABCE5B2D6}">
      <dgm:prSet/>
      <dgm:spPr/>
      <dgm:t>
        <a:bodyPr/>
        <a:lstStyle/>
        <a:p>
          <a:endParaRPr lang="ru-RU"/>
        </a:p>
      </dgm:t>
    </dgm:pt>
    <dgm:pt modelId="{2EDB59B4-EF21-47AC-8FED-B5AA6798FA96}" type="sibTrans" cxnId="{35A349CB-7DFF-44B9-8F2E-662ABCE5B2D6}">
      <dgm:prSet/>
      <dgm:spPr>
        <a:xfrm>
          <a:off x="1419727" y="296972"/>
          <a:ext cx="5369457" cy="5369457"/>
        </a:xfrm>
        <a:prstGeom prst="blockArc">
          <a:avLst>
            <a:gd name="adj1" fmla="val 10800000"/>
            <a:gd name="adj2" fmla="val 121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2EC77C80-6D3A-4F56-8B25-C13D5A3C9CE8}">
      <dgm:prSet phldrT="[Текст]"/>
      <dgm:spPr/>
      <dgm:t>
        <a:bodyPr/>
        <a:lstStyle/>
        <a:p>
          <a:endParaRPr lang="ru-RU" dirty="0"/>
        </a:p>
      </dgm:t>
    </dgm:pt>
    <dgm:pt modelId="{1C6169C3-75A9-4BF6-AE5B-89E372DD0857}" type="parTrans" cxnId="{0F883307-65C0-4A08-ADE8-7A882FEED8A3}">
      <dgm:prSet/>
      <dgm:spPr/>
      <dgm:t>
        <a:bodyPr/>
        <a:lstStyle/>
        <a:p>
          <a:endParaRPr lang="ru-RU"/>
        </a:p>
      </dgm:t>
    </dgm:pt>
    <dgm:pt modelId="{BD14AFCB-C6C2-4E09-B4E1-4D5B0740C44B}" type="sibTrans" cxnId="{0F883307-65C0-4A08-ADE8-7A882FEED8A3}">
      <dgm:prSet/>
      <dgm:spPr/>
      <dgm:t>
        <a:bodyPr/>
        <a:lstStyle/>
        <a:p>
          <a:endParaRPr lang="ru-RU"/>
        </a:p>
      </dgm:t>
    </dgm:pt>
    <dgm:pt modelId="{B9F59F72-88D9-4FAD-B50B-68860B3ADBA2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Волово 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8F1C4C40-BF03-49E5-99C4-10451A4E880E}" type="parTrans" cxnId="{D46B7874-EF1D-41B1-A7D8-6DF816E75651}">
      <dgm:prSet/>
      <dgm:spPr/>
      <dgm:t>
        <a:bodyPr/>
        <a:lstStyle/>
        <a:p>
          <a:endParaRPr lang="ru-RU"/>
        </a:p>
      </dgm:t>
    </dgm:pt>
    <dgm:pt modelId="{4C6F5BEE-46AB-4AE4-AFBC-8A60CC59A3F6}" type="sibTrans" cxnId="{D46B7874-EF1D-41B1-A7D8-6DF816E75651}">
      <dgm:prSet/>
      <dgm:spPr>
        <a:xfrm>
          <a:off x="1419727" y="296972"/>
          <a:ext cx="5369457" cy="5369457"/>
        </a:xfrm>
        <a:prstGeom prst="blockArc">
          <a:avLst>
            <a:gd name="adj1" fmla="val 12150000"/>
            <a:gd name="adj2" fmla="val 135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51A9C16E-3F8D-4608-BB3E-891D96479536}">
      <dgm:prSet phldrT="[Текст]"/>
      <dgm:spPr/>
      <dgm:t>
        <a:bodyPr/>
        <a:lstStyle/>
        <a:p>
          <a:endParaRPr lang="ru-RU" dirty="0"/>
        </a:p>
      </dgm:t>
    </dgm:pt>
    <dgm:pt modelId="{E6C4BEDB-F02F-4530-8174-86B495975C1D}" type="parTrans" cxnId="{9E0B3CE5-1A1A-4194-A409-790DF19EA305}">
      <dgm:prSet/>
      <dgm:spPr/>
      <dgm:t>
        <a:bodyPr/>
        <a:lstStyle/>
        <a:p>
          <a:endParaRPr lang="ru-RU"/>
        </a:p>
      </dgm:t>
    </dgm:pt>
    <dgm:pt modelId="{21F4B589-8937-45D3-BF1D-7924EAED019F}" type="sibTrans" cxnId="{9E0B3CE5-1A1A-4194-A409-790DF19EA305}">
      <dgm:prSet/>
      <dgm:spPr/>
      <dgm:t>
        <a:bodyPr/>
        <a:lstStyle/>
        <a:p>
          <a:endParaRPr lang="ru-RU"/>
        </a:p>
      </dgm:t>
    </dgm:pt>
    <dgm:pt modelId="{4E6C5B87-7138-4199-9D5E-EBAFF2CB85EB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Долго-руково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43A5D327-DE41-41CE-A719-E9FDF76DBD76}" type="parTrans" cxnId="{7C4B1036-8DB5-4688-B77F-7D2676AE063A}">
      <dgm:prSet/>
      <dgm:spPr/>
      <dgm:t>
        <a:bodyPr/>
        <a:lstStyle/>
        <a:p>
          <a:endParaRPr lang="ru-RU"/>
        </a:p>
      </dgm:t>
    </dgm:pt>
    <dgm:pt modelId="{556B5968-DC8F-4926-94E2-F40870CAD0AE}" type="sibTrans" cxnId="{7C4B1036-8DB5-4688-B77F-7D2676AE063A}">
      <dgm:prSet/>
      <dgm:spPr>
        <a:xfrm>
          <a:off x="1549665" y="157371"/>
          <a:ext cx="5369457" cy="5369457"/>
        </a:xfrm>
        <a:prstGeom prst="blockArc">
          <a:avLst>
            <a:gd name="adj1" fmla="val 13253598"/>
            <a:gd name="adj2" fmla="val 14606743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07756561-B967-4146-89DB-BE3EA2E41C68}">
      <dgm:prSet phldrT="[Текст]"/>
      <dgm:spPr/>
      <dgm:t>
        <a:bodyPr/>
        <a:lstStyle/>
        <a:p>
          <a:endParaRPr lang="ru-RU" dirty="0"/>
        </a:p>
      </dgm:t>
    </dgm:pt>
    <dgm:pt modelId="{1E2A4F00-32A5-4BF1-84BF-6492CC9A7CB6}" type="parTrans" cxnId="{28AF84BF-1EA7-4F3E-B67A-216E1D29A400}">
      <dgm:prSet/>
      <dgm:spPr/>
      <dgm:t>
        <a:bodyPr/>
        <a:lstStyle/>
        <a:p>
          <a:endParaRPr lang="ru-RU"/>
        </a:p>
      </dgm:t>
    </dgm:pt>
    <dgm:pt modelId="{91C5053C-DA90-4B24-A4DF-41ADD6F68EAC}" type="sibTrans" cxnId="{28AF84BF-1EA7-4F3E-B67A-216E1D29A400}">
      <dgm:prSet/>
      <dgm:spPr/>
      <dgm:t>
        <a:bodyPr/>
        <a:lstStyle/>
        <a:p>
          <a:endParaRPr lang="ru-RU"/>
        </a:p>
      </dgm:t>
    </dgm:pt>
    <dgm:pt modelId="{899346D3-5E00-41CE-A580-F6914371D09E}">
      <dgm:prSet phldrT="[Текст]" custT="1"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gm:spPr>
      <dgm:t>
        <a:bodyPr/>
        <a:lstStyle/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Усмань</a:t>
          </a:r>
        </a:p>
        <a:p>
          <a:r>
            <a:rPr lang="ru-RU" sz="1100" b="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8</a:t>
          </a:r>
          <a:endParaRPr lang="ru-RU" sz="1100" b="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gm:t>
    </dgm:pt>
    <dgm:pt modelId="{97D90AED-0B47-4C5C-A019-A173D9AFD016}" type="parTrans" cxnId="{51A1A500-8E78-4E44-A336-2AFA4AA21AA1}">
      <dgm:prSet/>
      <dgm:spPr/>
      <dgm:t>
        <a:bodyPr/>
        <a:lstStyle/>
        <a:p>
          <a:endParaRPr lang="ru-RU"/>
        </a:p>
      </dgm:t>
    </dgm:pt>
    <dgm:pt modelId="{F52909EF-A143-437C-89DC-C587B778B7FD}" type="sibTrans" cxnId="{51A1A500-8E78-4E44-A336-2AFA4AA21AA1}">
      <dgm:prSet/>
      <dgm:spPr>
        <a:xfrm>
          <a:off x="1251945" y="412605"/>
          <a:ext cx="5369457" cy="5112582"/>
        </a:xfrm>
        <a:prstGeom prst="blockArc">
          <a:avLst>
            <a:gd name="adj1" fmla="val 15024994"/>
            <a:gd name="adj2" fmla="val 16537357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ru-RU"/>
        </a:p>
      </dgm:t>
    </dgm:pt>
    <dgm:pt modelId="{C7B6BC2E-2813-4916-AF34-9D599A8FBA89}">
      <dgm:prSet phldrT="[Текст]"/>
      <dgm:spPr/>
      <dgm:t>
        <a:bodyPr/>
        <a:lstStyle/>
        <a:p>
          <a:endParaRPr lang="ru-RU" dirty="0"/>
        </a:p>
      </dgm:t>
    </dgm:pt>
    <dgm:pt modelId="{8CD2ED0F-364C-47C4-B335-287D4DF6A35A}" type="parTrans" cxnId="{FC0DF671-6A60-4E3A-989F-4C7CD1EE012B}">
      <dgm:prSet/>
      <dgm:spPr/>
      <dgm:t>
        <a:bodyPr/>
        <a:lstStyle/>
        <a:p>
          <a:endParaRPr lang="ru-RU"/>
        </a:p>
      </dgm:t>
    </dgm:pt>
    <dgm:pt modelId="{CC1CF2A4-185D-4760-878B-19597B7A1F44}" type="sibTrans" cxnId="{FC0DF671-6A60-4E3A-989F-4C7CD1EE012B}">
      <dgm:prSet/>
      <dgm:spPr/>
      <dgm:t>
        <a:bodyPr/>
        <a:lstStyle/>
        <a:p>
          <a:endParaRPr lang="ru-RU"/>
        </a:p>
      </dgm:t>
    </dgm:pt>
    <dgm:pt modelId="{B903C37E-F436-443D-93C5-89E5DC4B8009}" type="pres">
      <dgm:prSet presAssocID="{13A3A717-E0A6-4E46-9C68-9A802DE74FB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4FE2E6-8CB9-4085-9D3A-BB8DFCE8595B}" type="pres">
      <dgm:prSet presAssocID="{97381CA4-B2A5-455E-B9BA-F3666895F06B}" presName="centerShape" presStyleLbl="node0" presStyleIdx="0" presStyleCnt="1" custScaleX="332541" custScaleY="257559" custLinFactNeighborX="-452" custLinFactNeighborY="-1298"/>
      <dgm:spPr/>
      <dgm:t>
        <a:bodyPr/>
        <a:lstStyle/>
        <a:p>
          <a:endParaRPr lang="ru-RU"/>
        </a:p>
      </dgm:t>
    </dgm:pt>
    <dgm:pt modelId="{D7455D73-EA0D-45C8-BAD9-66A36EF4EB67}" type="pres">
      <dgm:prSet presAssocID="{8E6A8340-B484-419C-AE22-52E791656FD0}" presName="node" presStyleLbl="node1" presStyleIdx="0" presStyleCnt="16" custScaleX="258039" custScaleY="119013" custRadScaleRad="104481" custRadScaleInc="-23625">
        <dgm:presLayoutVars>
          <dgm:bulletEnabled val="1"/>
        </dgm:presLayoutVars>
      </dgm:prSet>
      <dgm:spPr>
        <a:xfrm>
          <a:off x="3361204" y="-65376"/>
          <a:ext cx="1672441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3AB5D31D-3A10-4A80-B2B4-6DD698EC8BED}" type="pres">
      <dgm:prSet presAssocID="{8E6A8340-B484-419C-AE22-52E791656FD0}" presName="dummy" presStyleCnt="0"/>
      <dgm:spPr/>
    </dgm:pt>
    <dgm:pt modelId="{8A602D10-D12B-4271-BE74-CAE4AED2F9D7}" type="pres">
      <dgm:prSet presAssocID="{5416012D-E149-4BD4-B2E4-786CB5E5E51C}" presName="sibTrans" presStyleLbl="sibTrans2D1" presStyleIdx="0" presStyleCnt="16"/>
      <dgm:spPr/>
      <dgm:t>
        <a:bodyPr/>
        <a:lstStyle/>
        <a:p>
          <a:endParaRPr lang="ru-RU"/>
        </a:p>
      </dgm:t>
    </dgm:pt>
    <dgm:pt modelId="{00BEA570-4DC0-476D-91D0-057B5874D752}" type="pres">
      <dgm:prSet presAssocID="{6B8CA059-AD09-4641-B7C5-D3F90F93F394}" presName="node" presStyleLbl="node1" presStyleIdx="1" presStyleCnt="16" custScaleX="218794" custScaleY="119013" custRadScaleRad="110128" custRadScaleInc="-4302">
        <dgm:presLayoutVars>
          <dgm:bulletEnabled val="1"/>
        </dgm:presLayoutVars>
      </dgm:prSet>
      <dgm:spPr>
        <a:xfrm>
          <a:off x="4442628" y="236175"/>
          <a:ext cx="1843990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CE1E31B3-267D-4E00-AB32-885D06092A82}" type="pres">
      <dgm:prSet presAssocID="{6B8CA059-AD09-4641-B7C5-D3F90F93F394}" presName="dummy" presStyleCnt="0"/>
      <dgm:spPr/>
    </dgm:pt>
    <dgm:pt modelId="{965D5494-507A-4952-B267-920BF20ACCEF}" type="pres">
      <dgm:prSet presAssocID="{1A6B0DB1-9F8D-432D-B2CC-42B8165A9AE3}" presName="sibTrans" presStyleLbl="sibTrans2D1" presStyleIdx="1" presStyleCnt="16"/>
      <dgm:spPr/>
      <dgm:t>
        <a:bodyPr/>
        <a:lstStyle/>
        <a:p>
          <a:endParaRPr lang="ru-RU"/>
        </a:p>
      </dgm:t>
    </dgm:pt>
    <dgm:pt modelId="{ED16A167-3D3E-47B0-AB5B-3FCEE8222C80}" type="pres">
      <dgm:prSet presAssocID="{83F65E8E-3DDB-48B5-B6E9-B6D190827D42}" presName="node" presStyleLbl="node1" presStyleIdx="2" presStyleCnt="16" custScaleX="203232" custScaleY="119013" custRadScaleRad="103308" custRadScaleInc="-44623">
        <dgm:presLayoutVars>
          <dgm:bulletEnabled val="1"/>
        </dgm:presLayoutVars>
      </dgm:prSet>
      <dgm:spPr>
        <a:xfrm>
          <a:off x="5395214" y="771979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9E7D4503-3898-44B0-92A4-286D106C03F0}" type="pres">
      <dgm:prSet presAssocID="{83F65E8E-3DDB-48B5-B6E9-B6D190827D42}" presName="dummy" presStyleCnt="0"/>
      <dgm:spPr/>
    </dgm:pt>
    <dgm:pt modelId="{95B7AE6F-3670-4B02-ADCC-02CA88F9D82F}" type="pres">
      <dgm:prSet presAssocID="{40FC0D00-50C3-48A8-9E7A-4E3428DE7304}" presName="sibTrans" presStyleLbl="sibTrans2D1" presStyleIdx="2" presStyleCnt="16"/>
      <dgm:spPr/>
      <dgm:t>
        <a:bodyPr/>
        <a:lstStyle/>
        <a:p>
          <a:endParaRPr lang="ru-RU"/>
        </a:p>
      </dgm:t>
    </dgm:pt>
    <dgm:pt modelId="{A73B7DBC-BF96-4D86-80B3-7D99CB10D1E6}" type="pres">
      <dgm:prSet presAssocID="{41BEC4A2-9195-47A1-A899-8F1853053BA9}" presName="node" presStyleLbl="node1" presStyleIdx="3" presStyleCnt="16" custScaleX="203232" custScaleY="119013" custRadScaleRad="102745" custRadScaleInc="-60767">
        <dgm:presLayoutVars>
          <dgm:bulletEnabled val="1"/>
        </dgm:presLayoutVars>
      </dgm:prSet>
      <dgm:spPr>
        <a:xfrm>
          <a:off x="5904655" y="1577546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3C630A47-B373-4F11-B0B5-30859203C9DC}" type="pres">
      <dgm:prSet presAssocID="{41BEC4A2-9195-47A1-A899-8F1853053BA9}" presName="dummy" presStyleCnt="0"/>
      <dgm:spPr/>
    </dgm:pt>
    <dgm:pt modelId="{BF317EA7-5A2D-44AF-AC90-3C60264BD156}" type="pres">
      <dgm:prSet presAssocID="{81EE40AA-DA62-49B3-83DB-013C0F523ACF}" presName="sibTrans" presStyleLbl="sibTrans2D1" presStyleIdx="3" presStyleCnt="16"/>
      <dgm:spPr/>
      <dgm:t>
        <a:bodyPr/>
        <a:lstStyle/>
        <a:p>
          <a:endParaRPr lang="ru-RU"/>
        </a:p>
      </dgm:t>
    </dgm:pt>
    <dgm:pt modelId="{0F1AFA2B-4F36-47D3-B168-611AACF7C4C5}" type="pres">
      <dgm:prSet presAssocID="{8BFFA681-0499-4834-94CD-7999473B8BDD}" presName="node" presStyleLbl="node1" presStyleIdx="4" presStyleCnt="16" custScaleX="203232" custScaleY="119013" custRadScaleRad="99805" custRadScaleInc="-95768">
        <dgm:presLayoutVars>
          <dgm:bulletEnabled val="1"/>
        </dgm:presLayoutVars>
      </dgm:prSet>
      <dgm:spPr>
        <a:xfrm>
          <a:off x="6107242" y="2596018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169C5E99-226F-4A88-B4BC-32747AFC54B0}" type="pres">
      <dgm:prSet presAssocID="{8BFFA681-0499-4834-94CD-7999473B8BDD}" presName="dummy" presStyleCnt="0"/>
      <dgm:spPr/>
    </dgm:pt>
    <dgm:pt modelId="{F4C23246-A418-4313-9933-71262F2F76FD}" type="pres">
      <dgm:prSet presAssocID="{6CAF0E26-3486-4A71-B882-B5FA61400D13}" presName="sibTrans" presStyleLbl="sibTrans2D1" presStyleIdx="4" presStyleCnt="16"/>
      <dgm:spPr/>
      <dgm:t>
        <a:bodyPr/>
        <a:lstStyle/>
        <a:p>
          <a:endParaRPr lang="ru-RU"/>
        </a:p>
      </dgm:t>
    </dgm:pt>
    <dgm:pt modelId="{8FE354D7-64AB-4F16-A1A0-D73C500CB0F1}" type="pres">
      <dgm:prSet presAssocID="{922E05C6-7B34-42CC-8D57-A40154E420A8}" presName="node" presStyleLbl="node1" presStyleIdx="5" presStyleCnt="16" custScaleX="203232" custScaleY="119013" custRadScaleRad="94331" custRadScaleInc="-96549">
        <dgm:presLayoutVars>
          <dgm:bulletEnabled val="1"/>
        </dgm:presLayoutVars>
      </dgm:prSet>
      <dgm:spPr>
        <a:xfrm>
          <a:off x="5904655" y="3614491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29133692-8322-468D-9503-E51822459284}" type="pres">
      <dgm:prSet presAssocID="{922E05C6-7B34-42CC-8D57-A40154E420A8}" presName="dummy" presStyleCnt="0"/>
      <dgm:spPr/>
    </dgm:pt>
    <dgm:pt modelId="{E95DCCE1-36E4-47C3-8299-B631D69C4A47}" type="pres">
      <dgm:prSet presAssocID="{00819102-0885-41E6-A550-08557A9F909E}" presName="sibTrans" presStyleLbl="sibTrans2D1" presStyleIdx="5" presStyleCnt="16"/>
      <dgm:spPr/>
      <dgm:t>
        <a:bodyPr/>
        <a:lstStyle/>
        <a:p>
          <a:endParaRPr lang="ru-RU"/>
        </a:p>
      </dgm:t>
    </dgm:pt>
    <dgm:pt modelId="{17818F6E-CB03-49D8-A8B2-BA978B105443}" type="pres">
      <dgm:prSet presAssocID="{745AA2A5-702E-4259-B1C1-359540BA283E}" presName="node" presStyleLbl="node1" presStyleIdx="6" presStyleCnt="16" custScaleX="203232" custScaleY="119013" custRadScaleRad="91524" custRadScaleInc="-117241">
        <dgm:presLayoutVars>
          <dgm:bulletEnabled val="1"/>
        </dgm:presLayoutVars>
      </dgm:prSet>
      <dgm:spPr>
        <a:xfrm>
          <a:off x="5327737" y="4477909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FEFD959A-46A6-47FD-BD0A-0BDADB1B82A1}" type="pres">
      <dgm:prSet presAssocID="{745AA2A5-702E-4259-B1C1-359540BA283E}" presName="dummy" presStyleCnt="0"/>
      <dgm:spPr/>
    </dgm:pt>
    <dgm:pt modelId="{B3949D9A-D465-40A8-BAFA-38389B9071D7}" type="pres">
      <dgm:prSet presAssocID="{C6D80C77-AD01-4A70-8749-4214405EB625}" presName="sibTrans" presStyleLbl="sibTrans2D1" presStyleIdx="6" presStyleCnt="16"/>
      <dgm:spPr/>
      <dgm:t>
        <a:bodyPr/>
        <a:lstStyle/>
        <a:p>
          <a:endParaRPr lang="ru-RU"/>
        </a:p>
      </dgm:t>
    </dgm:pt>
    <dgm:pt modelId="{18020B1F-AE02-4C55-B19C-F0886F4F38E6}" type="pres">
      <dgm:prSet presAssocID="{5D87B941-01B9-48AF-A4DF-4CA651662B3A}" presName="node" presStyleLbl="node1" presStyleIdx="7" presStyleCnt="16" custScaleX="203232" custScaleY="119013" custRadScaleRad="88303" custRadScaleInc="-92489">
        <dgm:presLayoutVars>
          <dgm:bulletEnabled val="1"/>
        </dgm:presLayoutVars>
      </dgm:prSet>
      <dgm:spPr>
        <a:xfrm>
          <a:off x="4464318" y="5054828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F29E15E8-FECF-453E-9302-8BA951687DA3}" type="pres">
      <dgm:prSet presAssocID="{5D87B941-01B9-48AF-A4DF-4CA651662B3A}" presName="dummy" presStyleCnt="0"/>
      <dgm:spPr/>
    </dgm:pt>
    <dgm:pt modelId="{F6FF630E-E4EC-4C1A-96BC-E3743DDC5155}" type="pres">
      <dgm:prSet presAssocID="{CD7232AD-1DE3-4E73-9F50-F85C05537F70}" presName="sibTrans" presStyleLbl="sibTrans2D1" presStyleIdx="7" presStyleCnt="16"/>
      <dgm:spPr/>
      <dgm:t>
        <a:bodyPr/>
        <a:lstStyle/>
        <a:p>
          <a:endParaRPr lang="ru-RU"/>
        </a:p>
      </dgm:t>
    </dgm:pt>
    <dgm:pt modelId="{4515B58A-24D0-4975-9590-42B6BCBD22C7}" type="pres">
      <dgm:prSet presAssocID="{FE00BA14-B843-48C4-BBD7-F42875E80775}" presName="node" presStyleLbl="node1" presStyleIdx="8" presStyleCnt="16" custScaleX="227682" custScaleY="123105" custRadScaleRad="82775" custRadScaleInc="12755">
        <dgm:presLayoutVars>
          <dgm:bulletEnabled val="1"/>
        </dgm:presLayoutVars>
      </dgm:prSet>
      <dgm:spPr>
        <a:xfrm>
          <a:off x="3528393" y="5244153"/>
          <a:ext cx="1152125" cy="797886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DA526AD0-742A-400B-AB9D-321DF8EE04C2}" type="pres">
      <dgm:prSet presAssocID="{FE00BA14-B843-48C4-BBD7-F42875E80775}" presName="dummy" presStyleCnt="0"/>
      <dgm:spPr/>
    </dgm:pt>
    <dgm:pt modelId="{60F6951D-02A4-414F-970B-6F394846B730}" type="pres">
      <dgm:prSet presAssocID="{C6962612-DDE9-4286-A2F8-D17FAED2905C}" presName="sibTrans" presStyleLbl="sibTrans2D1" presStyleIdx="8" presStyleCnt="16" custScaleX="139471" custScaleY="87169"/>
      <dgm:spPr/>
      <dgm:t>
        <a:bodyPr/>
        <a:lstStyle/>
        <a:p>
          <a:endParaRPr lang="ru-RU"/>
        </a:p>
      </dgm:t>
    </dgm:pt>
    <dgm:pt modelId="{27C0EA55-A101-4D17-8F66-02284D735713}" type="pres">
      <dgm:prSet presAssocID="{9107C531-575D-4525-A487-0E01CAFAAC6A}" presName="node" presStyleLbl="node1" presStyleIdx="9" presStyleCnt="16" custScaleX="203232" custScaleY="119013" custRadScaleRad="91690" custRadScaleInc="83816">
        <dgm:presLayoutVars>
          <dgm:bulletEnabled val="1"/>
        </dgm:presLayoutVars>
      </dgm:prSet>
      <dgm:spPr>
        <a:xfrm>
          <a:off x="2427374" y="5054828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B1970837-6D91-43FD-98BB-48F24FDD45DA}" type="pres">
      <dgm:prSet presAssocID="{9107C531-575D-4525-A487-0E01CAFAAC6A}" presName="dummy" presStyleCnt="0"/>
      <dgm:spPr/>
    </dgm:pt>
    <dgm:pt modelId="{F03A3C97-45A5-43A7-8855-09FA33647128}" type="pres">
      <dgm:prSet presAssocID="{C83CFC16-0704-423C-B81F-4D20BEB0E1B4}" presName="sibTrans" presStyleLbl="sibTrans2D1" presStyleIdx="9" presStyleCnt="16"/>
      <dgm:spPr/>
      <dgm:t>
        <a:bodyPr/>
        <a:lstStyle/>
        <a:p>
          <a:endParaRPr lang="ru-RU"/>
        </a:p>
      </dgm:t>
    </dgm:pt>
    <dgm:pt modelId="{C55B59E6-9574-412D-BA59-D1F6AFD62C23}" type="pres">
      <dgm:prSet presAssocID="{28F74630-CCE4-4550-B9B8-5855BBCDE32E}" presName="node" presStyleLbl="node1" presStyleIdx="10" presStyleCnt="16" custScaleX="203959" custScaleY="119013" custRadScaleRad="97383" custRadScaleInc="113878">
        <dgm:presLayoutVars>
          <dgm:bulletEnabled val="1"/>
        </dgm:presLayoutVars>
      </dgm:prSet>
      <dgm:spPr>
        <a:xfrm>
          <a:off x="1563955" y="4477909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00E4E597-B4E9-4A79-8DE0-29C3D5756F1B}" type="pres">
      <dgm:prSet presAssocID="{28F74630-CCE4-4550-B9B8-5855BBCDE32E}" presName="dummy" presStyleCnt="0"/>
      <dgm:spPr/>
    </dgm:pt>
    <dgm:pt modelId="{44AF34C4-FF09-4DA6-8D63-45FE9DDFA953}" type="pres">
      <dgm:prSet presAssocID="{AC9588CC-B2C8-4130-B258-286CCAE0238D}" presName="sibTrans" presStyleLbl="sibTrans2D1" presStyleIdx="10" presStyleCnt="16"/>
      <dgm:spPr/>
      <dgm:t>
        <a:bodyPr/>
        <a:lstStyle/>
        <a:p>
          <a:endParaRPr lang="ru-RU"/>
        </a:p>
      </dgm:t>
    </dgm:pt>
    <dgm:pt modelId="{6C45F17A-F884-4BF5-AC52-0E19DD054B72}" type="pres">
      <dgm:prSet presAssocID="{3EB85036-BFB5-4CA1-AC4F-552591593B83}" presName="node" presStyleLbl="node1" presStyleIdx="11" presStyleCnt="16" custScaleX="203232" custScaleY="119013" custRadScaleRad="96020" custRadScaleInc="89227">
        <dgm:presLayoutVars>
          <dgm:bulletEnabled val="1"/>
        </dgm:presLayoutVars>
      </dgm:prSet>
      <dgm:spPr>
        <a:xfrm>
          <a:off x="987037" y="3614491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F4EE7E0C-FC8B-46CF-9395-4946F21E1265}" type="pres">
      <dgm:prSet presAssocID="{3EB85036-BFB5-4CA1-AC4F-552591593B83}" presName="dummy" presStyleCnt="0"/>
      <dgm:spPr/>
    </dgm:pt>
    <dgm:pt modelId="{DB1219DD-D5CB-4361-ABF4-96F884FB846A}" type="pres">
      <dgm:prSet presAssocID="{64D26899-491E-4650-86BD-43F7B6479C5D}" presName="sibTrans" presStyleLbl="sibTrans2D1" presStyleIdx="11" presStyleCnt="16"/>
      <dgm:spPr/>
      <dgm:t>
        <a:bodyPr/>
        <a:lstStyle/>
        <a:p>
          <a:endParaRPr lang="ru-RU"/>
        </a:p>
      </dgm:t>
    </dgm:pt>
    <dgm:pt modelId="{E93DE7E1-5385-466D-9C1B-DEEEE1217454}" type="pres">
      <dgm:prSet presAssocID="{90437416-EA4C-494B-95A2-C3B03092C608}" presName="node" presStyleLbl="node1" presStyleIdx="12" presStyleCnt="16" custScaleX="203232" custScaleY="119013" custRadScaleRad="100295" custRadScaleInc="58562">
        <dgm:presLayoutVars>
          <dgm:bulletEnabled val="1"/>
        </dgm:presLayoutVars>
      </dgm:prSet>
      <dgm:spPr>
        <a:xfrm>
          <a:off x="784451" y="2596018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F8D95E2A-0156-447E-8C31-F7BD451E9A88}" type="pres">
      <dgm:prSet presAssocID="{90437416-EA4C-494B-95A2-C3B03092C608}" presName="dummy" presStyleCnt="0"/>
      <dgm:spPr/>
    </dgm:pt>
    <dgm:pt modelId="{2A47B9A7-AC83-4E66-BBCC-213388E98807}" type="pres">
      <dgm:prSet presAssocID="{2EDB59B4-EF21-47AC-8FED-B5AA6798FA96}" presName="sibTrans" presStyleLbl="sibTrans2D1" presStyleIdx="12" presStyleCnt="16"/>
      <dgm:spPr/>
      <dgm:t>
        <a:bodyPr/>
        <a:lstStyle/>
        <a:p>
          <a:endParaRPr lang="ru-RU"/>
        </a:p>
      </dgm:t>
    </dgm:pt>
    <dgm:pt modelId="{E69F9B97-78B1-4991-80A8-5BBF47D1E027}" type="pres">
      <dgm:prSet presAssocID="{B9F59F72-88D9-4FAD-B50B-68860B3ADBA2}" presName="node" presStyleLbl="node1" presStyleIdx="13" presStyleCnt="16" custScaleX="203232" custScaleY="119013" custRadScaleRad="103184" custRadScaleInc="52579">
        <dgm:presLayoutVars>
          <dgm:bulletEnabled val="1"/>
        </dgm:presLayoutVars>
      </dgm:prSet>
      <dgm:spPr>
        <a:xfrm>
          <a:off x="987037" y="1577546"/>
          <a:ext cx="1317218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00BC7AAE-3C76-4576-8B8E-CEC9DD741B35}" type="pres">
      <dgm:prSet presAssocID="{B9F59F72-88D9-4FAD-B50B-68860B3ADBA2}" presName="dummy" presStyleCnt="0"/>
      <dgm:spPr/>
    </dgm:pt>
    <dgm:pt modelId="{C4105A25-3BA0-47FB-9F06-A31479E364E5}" type="pres">
      <dgm:prSet presAssocID="{4C6F5BEE-46AB-4AE4-AFBC-8A60CC59A3F6}" presName="sibTrans" presStyleLbl="sibTrans2D1" presStyleIdx="13" presStyleCnt="16"/>
      <dgm:spPr/>
      <dgm:t>
        <a:bodyPr/>
        <a:lstStyle/>
        <a:p>
          <a:endParaRPr lang="ru-RU"/>
        </a:p>
      </dgm:t>
    </dgm:pt>
    <dgm:pt modelId="{54AE2C2E-3E16-4925-B363-505B5C56A949}" type="pres">
      <dgm:prSet presAssocID="{4E6C5B87-7138-4199-9D5E-EBAFF2CB85EB}" presName="node" presStyleLbl="node1" presStyleIdx="14" presStyleCnt="16" custScaleX="205340" custScaleY="119013" custRadScaleRad="105418" custRadScaleInc="1976">
        <dgm:presLayoutVars>
          <dgm:bulletEnabled val="1"/>
        </dgm:presLayoutVars>
      </dgm:prSet>
      <dgm:spPr>
        <a:xfrm>
          <a:off x="1557124" y="714127"/>
          <a:ext cx="1330881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1B18360E-CF0D-44C7-A37C-909A83891D43}" type="pres">
      <dgm:prSet presAssocID="{4E6C5B87-7138-4199-9D5E-EBAFF2CB85EB}" presName="dummy" presStyleCnt="0"/>
      <dgm:spPr/>
    </dgm:pt>
    <dgm:pt modelId="{1A9C45CD-0DEC-41CB-9FB7-F4898CFD4711}" type="pres">
      <dgm:prSet presAssocID="{556B5968-DC8F-4926-94E2-F40870CAD0AE}" presName="sibTrans" presStyleLbl="sibTrans2D1" presStyleIdx="14" presStyleCnt="16"/>
      <dgm:spPr/>
      <dgm:t>
        <a:bodyPr/>
        <a:lstStyle/>
        <a:p>
          <a:endParaRPr lang="ru-RU"/>
        </a:p>
      </dgm:t>
    </dgm:pt>
    <dgm:pt modelId="{5469827A-0359-4C32-A871-C1644A269CCA}" type="pres">
      <dgm:prSet presAssocID="{899346D3-5E00-41CE-A580-F6914371D09E}" presName="node" presStyleLbl="node1" presStyleIdx="15" presStyleCnt="16" custScaleX="213509" custScaleY="119013" custRadScaleRad="112191" custRadScaleInc="-28054">
        <dgm:presLayoutVars>
          <dgm:bulletEnabled val="1"/>
        </dgm:presLayoutVars>
      </dgm:prSet>
      <dgm:spPr>
        <a:xfrm>
          <a:off x="2315872" y="75768"/>
          <a:ext cx="1457513" cy="771365"/>
        </a:xfrm>
        <a:prstGeom prst="ellipse">
          <a:avLst/>
        </a:prstGeom>
      </dgm:spPr>
      <dgm:t>
        <a:bodyPr/>
        <a:lstStyle/>
        <a:p>
          <a:endParaRPr lang="ru-RU"/>
        </a:p>
      </dgm:t>
    </dgm:pt>
    <dgm:pt modelId="{9774A76F-C6F4-4BB3-8156-D4E899DC568C}" type="pres">
      <dgm:prSet presAssocID="{899346D3-5E00-41CE-A580-F6914371D09E}" presName="dummy" presStyleCnt="0"/>
      <dgm:spPr/>
    </dgm:pt>
    <dgm:pt modelId="{5AA330B1-375E-4759-A46C-53817FA90C9F}" type="pres">
      <dgm:prSet presAssocID="{F52909EF-A143-437C-89DC-C587B778B7FD}" presName="sibTrans" presStyleLbl="sibTrans2D1" presStyleIdx="15" presStyleCnt="16" custScaleY="95216"/>
      <dgm:spPr/>
      <dgm:t>
        <a:bodyPr/>
        <a:lstStyle/>
        <a:p>
          <a:endParaRPr lang="ru-RU"/>
        </a:p>
      </dgm:t>
    </dgm:pt>
  </dgm:ptLst>
  <dgm:cxnLst>
    <dgm:cxn modelId="{28AF84BF-1EA7-4F3E-B67A-216E1D29A400}" srcId="{13A3A717-E0A6-4E46-9C68-9A802DE74FB0}" destId="{07756561-B967-4146-89DB-BE3EA2E41C68}" srcOrd="2" destOrd="0" parTransId="{1E2A4F00-32A5-4BF1-84BF-6492CC9A7CB6}" sibTransId="{91C5053C-DA90-4B24-A4DF-41ADD6F68EAC}"/>
    <dgm:cxn modelId="{D831CB7A-5A18-4E6B-A388-F496EBD91BE2}" srcId="{97381CA4-B2A5-455E-B9BA-F3666895F06B}" destId="{6B8CA059-AD09-4641-B7C5-D3F90F93F394}" srcOrd="1" destOrd="0" parTransId="{789F5546-6C24-4F6C-A5DB-CF463EE15F4E}" sibTransId="{1A6B0DB1-9F8D-432D-B2CC-42B8165A9AE3}"/>
    <dgm:cxn modelId="{609A66E8-953E-4893-A3D9-27A735852E90}" srcId="{97381CA4-B2A5-455E-B9BA-F3666895F06B}" destId="{5D87B941-01B9-48AF-A4DF-4CA651662B3A}" srcOrd="7" destOrd="0" parTransId="{E8ABE446-FF64-415F-8421-9BDC7AAA48A2}" sibTransId="{CD7232AD-1DE3-4E73-9F50-F85C05537F70}"/>
    <dgm:cxn modelId="{58119C95-409D-43BE-BEAF-4E3A3A6C0A5F}" type="presOf" srcId="{00819102-0885-41E6-A550-08557A9F909E}" destId="{E95DCCE1-36E4-47C3-8299-B631D69C4A47}" srcOrd="0" destOrd="0" presId="urn:microsoft.com/office/officeart/2005/8/layout/radial6"/>
    <dgm:cxn modelId="{83014AD6-2CCF-4654-9752-5F244CC19CC5}" type="presOf" srcId="{6B8CA059-AD09-4641-B7C5-D3F90F93F394}" destId="{00BEA570-4DC0-476D-91D0-057B5874D752}" srcOrd="0" destOrd="0" presId="urn:microsoft.com/office/officeart/2005/8/layout/radial6"/>
    <dgm:cxn modelId="{4C732DF0-1A8F-4E5B-B45C-401843A44D20}" type="presOf" srcId="{13A3A717-E0A6-4E46-9C68-9A802DE74FB0}" destId="{B903C37E-F436-443D-93C5-89E5DC4B8009}" srcOrd="0" destOrd="0" presId="urn:microsoft.com/office/officeart/2005/8/layout/radial6"/>
    <dgm:cxn modelId="{580F1200-6E3D-4CAF-B027-2822D8A05549}" srcId="{97381CA4-B2A5-455E-B9BA-F3666895F06B}" destId="{FE00BA14-B843-48C4-BBD7-F42875E80775}" srcOrd="8" destOrd="0" parTransId="{A196E11F-9E9B-4191-B436-1401F988C048}" sibTransId="{C6962612-DDE9-4286-A2F8-D17FAED2905C}"/>
    <dgm:cxn modelId="{9E0B3CE5-1A1A-4194-A409-790DF19EA305}" srcId="{13A3A717-E0A6-4E46-9C68-9A802DE74FB0}" destId="{51A9C16E-3F8D-4608-BB3E-891D96479536}" srcOrd="3" destOrd="0" parTransId="{E6C4BEDB-F02F-4530-8174-86B495975C1D}" sibTransId="{21F4B589-8937-45D3-BF1D-7924EAED019F}"/>
    <dgm:cxn modelId="{959D4324-8CE9-417C-BAF6-9B8069CCA819}" type="presOf" srcId="{2EDB59B4-EF21-47AC-8FED-B5AA6798FA96}" destId="{2A47B9A7-AC83-4E66-BBCC-213388E98807}" srcOrd="0" destOrd="0" presId="urn:microsoft.com/office/officeart/2005/8/layout/radial6"/>
    <dgm:cxn modelId="{472F9B94-3092-4945-80E7-3CA17684919B}" srcId="{97381CA4-B2A5-455E-B9BA-F3666895F06B}" destId="{28F74630-CCE4-4550-B9B8-5855BBCDE32E}" srcOrd="10" destOrd="0" parTransId="{0FD405E2-7F69-42BE-B675-5B3A295AEBBE}" sibTransId="{AC9588CC-B2C8-4130-B258-286CCAE0238D}"/>
    <dgm:cxn modelId="{8046B534-F6F7-4CD5-B482-3316C2FBD829}" srcId="{7C618A88-5C10-485F-AAB0-1F51CB222668}" destId="{D172935B-D80C-4B5A-AA56-EDFDEE65BDCA}" srcOrd="1" destOrd="0" parTransId="{6028578C-A5C4-42EA-8398-D6F7687F46F0}" sibTransId="{35A55F12-CE8E-4994-B0A8-6F7D96B63F98}"/>
    <dgm:cxn modelId="{F3A31964-4804-4009-9628-140BB0A07DCC}" srcId="{13A3A717-E0A6-4E46-9C68-9A802DE74FB0}" destId="{7C618A88-5C10-485F-AAB0-1F51CB222668}" srcOrd="5" destOrd="0" parTransId="{1994ABD5-C078-484D-AF95-38D446DEC766}" sibTransId="{DDF2B837-958D-47D0-85FA-51815DA6A307}"/>
    <dgm:cxn modelId="{0F883307-65C0-4A08-ADE8-7A882FEED8A3}" srcId="{13A3A717-E0A6-4E46-9C68-9A802DE74FB0}" destId="{2EC77C80-6D3A-4F56-8B25-C13D5A3C9CE8}" srcOrd="4" destOrd="0" parTransId="{1C6169C3-75A9-4BF6-AE5B-89E372DD0857}" sibTransId="{BD14AFCB-C6C2-4E09-B4E1-4D5B0740C44B}"/>
    <dgm:cxn modelId="{C1DB44F2-F1B4-4947-BC06-4DA69ECEF6C1}" type="presOf" srcId="{81EE40AA-DA62-49B3-83DB-013C0F523ACF}" destId="{BF317EA7-5A2D-44AF-AC90-3C60264BD156}" srcOrd="0" destOrd="0" presId="urn:microsoft.com/office/officeart/2005/8/layout/radial6"/>
    <dgm:cxn modelId="{B17FD5BC-E249-4912-AB96-C2AA0DEE8BC6}" type="presOf" srcId="{922E05C6-7B34-42CC-8D57-A40154E420A8}" destId="{8FE354D7-64AB-4F16-A1A0-D73C500CB0F1}" srcOrd="0" destOrd="0" presId="urn:microsoft.com/office/officeart/2005/8/layout/radial6"/>
    <dgm:cxn modelId="{AFC513A3-766A-4C86-A618-7C012C50BC7D}" type="presOf" srcId="{83F65E8E-3DDB-48B5-B6E9-B6D190827D42}" destId="{ED16A167-3D3E-47B0-AB5B-3FCEE8222C80}" srcOrd="0" destOrd="0" presId="urn:microsoft.com/office/officeart/2005/8/layout/radial6"/>
    <dgm:cxn modelId="{84CEFFFC-6698-47B3-8750-1B7A75292629}" type="presOf" srcId="{97381CA4-B2A5-455E-B9BA-F3666895F06B}" destId="{844FE2E6-8CB9-4085-9D3A-BB8DFCE8595B}" srcOrd="0" destOrd="0" presId="urn:microsoft.com/office/officeart/2005/8/layout/radial6"/>
    <dgm:cxn modelId="{E61E81D2-CD27-44A0-9483-63B31B59AFF6}" type="presOf" srcId="{C6962612-DDE9-4286-A2F8-D17FAED2905C}" destId="{60F6951D-02A4-414F-970B-6F394846B730}" srcOrd="0" destOrd="0" presId="urn:microsoft.com/office/officeart/2005/8/layout/radial6"/>
    <dgm:cxn modelId="{EC5D293D-EE82-4378-A2FB-A14E120C8201}" type="presOf" srcId="{C83CFC16-0704-423C-B81F-4D20BEB0E1B4}" destId="{F03A3C97-45A5-43A7-8855-09FA33647128}" srcOrd="0" destOrd="0" presId="urn:microsoft.com/office/officeart/2005/8/layout/radial6"/>
    <dgm:cxn modelId="{0F7A2AFF-29D4-49AE-8D63-303E7A98EB75}" type="presOf" srcId="{90437416-EA4C-494B-95A2-C3B03092C608}" destId="{E93DE7E1-5385-466D-9C1B-DEEEE1217454}" srcOrd="0" destOrd="0" presId="urn:microsoft.com/office/officeart/2005/8/layout/radial6"/>
    <dgm:cxn modelId="{2F12EC66-2501-4617-8D41-C4CEEB0A7F87}" type="presOf" srcId="{6CAF0E26-3486-4A71-B882-B5FA61400D13}" destId="{F4C23246-A418-4313-9933-71262F2F76FD}" srcOrd="0" destOrd="0" presId="urn:microsoft.com/office/officeart/2005/8/layout/radial6"/>
    <dgm:cxn modelId="{8373D264-ADB2-4C47-BC17-3429E14AF9E5}" type="presOf" srcId="{556B5968-DC8F-4926-94E2-F40870CAD0AE}" destId="{1A9C45CD-0DEC-41CB-9FB7-F4898CFD4711}" srcOrd="0" destOrd="0" presId="urn:microsoft.com/office/officeart/2005/8/layout/radial6"/>
    <dgm:cxn modelId="{90B34D22-BF28-4E1F-9093-2D671AA3455B}" type="presOf" srcId="{FE00BA14-B843-48C4-BBD7-F42875E80775}" destId="{4515B58A-24D0-4975-9590-42B6BCBD22C7}" srcOrd="0" destOrd="0" presId="urn:microsoft.com/office/officeart/2005/8/layout/radial6"/>
    <dgm:cxn modelId="{FC0DF671-6A60-4E3A-989F-4C7CD1EE012B}" srcId="{13A3A717-E0A6-4E46-9C68-9A802DE74FB0}" destId="{C7B6BC2E-2813-4916-AF34-9D599A8FBA89}" srcOrd="1" destOrd="0" parTransId="{8CD2ED0F-364C-47C4-B335-287D4DF6A35A}" sibTransId="{CC1CF2A4-185D-4760-878B-19597B7A1F44}"/>
    <dgm:cxn modelId="{77B95797-C392-44D1-BE3E-DCBA13108603}" srcId="{97381CA4-B2A5-455E-B9BA-F3666895F06B}" destId="{83F65E8E-3DDB-48B5-B6E9-B6D190827D42}" srcOrd="2" destOrd="0" parTransId="{F5622017-17B3-49EB-8590-5B8CD26C6A63}" sibTransId="{40FC0D00-50C3-48A8-9E7A-4E3428DE7304}"/>
    <dgm:cxn modelId="{D46B7874-EF1D-41B1-A7D8-6DF816E75651}" srcId="{97381CA4-B2A5-455E-B9BA-F3666895F06B}" destId="{B9F59F72-88D9-4FAD-B50B-68860B3ADBA2}" srcOrd="13" destOrd="0" parTransId="{8F1C4C40-BF03-49E5-99C4-10451A4E880E}" sibTransId="{4C6F5BEE-46AB-4AE4-AFBC-8A60CC59A3F6}"/>
    <dgm:cxn modelId="{EA298E73-D250-450F-ABD6-5506ACA30F88}" type="presOf" srcId="{5D87B941-01B9-48AF-A4DF-4CA651662B3A}" destId="{18020B1F-AE02-4C55-B19C-F0886F4F38E6}" srcOrd="0" destOrd="0" presId="urn:microsoft.com/office/officeart/2005/8/layout/radial6"/>
    <dgm:cxn modelId="{51A1A500-8E78-4E44-A336-2AFA4AA21AA1}" srcId="{97381CA4-B2A5-455E-B9BA-F3666895F06B}" destId="{899346D3-5E00-41CE-A580-F6914371D09E}" srcOrd="15" destOrd="0" parTransId="{97D90AED-0B47-4C5C-A019-A173D9AFD016}" sibTransId="{F52909EF-A143-437C-89DC-C587B778B7FD}"/>
    <dgm:cxn modelId="{3970638E-7BA8-4EB2-8335-7285399FAD25}" srcId="{97381CA4-B2A5-455E-B9BA-F3666895F06B}" destId="{8E6A8340-B484-419C-AE22-52E791656FD0}" srcOrd="0" destOrd="0" parTransId="{9D3FB44D-E331-44F0-995B-55292F777571}" sibTransId="{5416012D-E149-4BD4-B2E4-786CB5E5E51C}"/>
    <dgm:cxn modelId="{1E510820-0029-4D58-AF99-DA2EC77463D6}" type="presOf" srcId="{40FC0D00-50C3-48A8-9E7A-4E3428DE7304}" destId="{95B7AE6F-3670-4B02-ADCC-02CA88F9D82F}" srcOrd="0" destOrd="0" presId="urn:microsoft.com/office/officeart/2005/8/layout/radial6"/>
    <dgm:cxn modelId="{B1209E12-02BC-498E-B7D9-4A1CFC50167D}" srcId="{97381CA4-B2A5-455E-B9BA-F3666895F06B}" destId="{3EB85036-BFB5-4CA1-AC4F-552591593B83}" srcOrd="11" destOrd="0" parTransId="{1717C750-7020-4F24-B48A-5A73268B0F69}" sibTransId="{64D26899-491E-4650-86BD-43F7B6479C5D}"/>
    <dgm:cxn modelId="{EA03FBEE-EE19-403D-A364-27FF7EADCB31}" type="presOf" srcId="{5416012D-E149-4BD4-B2E4-786CB5E5E51C}" destId="{8A602D10-D12B-4271-BE74-CAE4AED2F9D7}" srcOrd="0" destOrd="0" presId="urn:microsoft.com/office/officeart/2005/8/layout/radial6"/>
    <dgm:cxn modelId="{72A489F2-E0F9-4DC6-A2DC-C2B8F03320DF}" srcId="{13A3A717-E0A6-4E46-9C68-9A802DE74FB0}" destId="{97381CA4-B2A5-455E-B9BA-F3666895F06B}" srcOrd="0" destOrd="0" parTransId="{12FE1EFF-A250-4982-BF26-710631FEA5C4}" sibTransId="{817740BA-C3A1-4075-BBBF-75DBDE2CAA77}"/>
    <dgm:cxn modelId="{AD423B0E-92BD-4DA9-97C6-B82CA03532AC}" srcId="{97381CA4-B2A5-455E-B9BA-F3666895F06B}" destId="{8BFFA681-0499-4834-94CD-7999473B8BDD}" srcOrd="4" destOrd="0" parTransId="{0EB91DBE-8944-474B-8ED8-766A92CA49FF}" sibTransId="{6CAF0E26-3486-4A71-B882-B5FA61400D13}"/>
    <dgm:cxn modelId="{125FBD85-FF56-4871-8D1C-1E09E9BA3E58}" srcId="{97381CA4-B2A5-455E-B9BA-F3666895F06B}" destId="{41BEC4A2-9195-47A1-A899-8F1853053BA9}" srcOrd="3" destOrd="0" parTransId="{CFE87E87-690D-49DE-B92E-CFE25C68FDE2}" sibTransId="{81EE40AA-DA62-49B3-83DB-013C0F523ACF}"/>
    <dgm:cxn modelId="{C7FC1DCD-9D84-4187-898E-34CF0151D621}" type="presOf" srcId="{899346D3-5E00-41CE-A580-F6914371D09E}" destId="{5469827A-0359-4C32-A871-C1644A269CCA}" srcOrd="0" destOrd="0" presId="urn:microsoft.com/office/officeart/2005/8/layout/radial6"/>
    <dgm:cxn modelId="{5B2B888D-8361-4036-85E2-4A1B5837C0FA}" type="presOf" srcId="{4C6F5BEE-46AB-4AE4-AFBC-8A60CC59A3F6}" destId="{C4105A25-3BA0-47FB-9F06-A31479E364E5}" srcOrd="0" destOrd="0" presId="urn:microsoft.com/office/officeart/2005/8/layout/radial6"/>
    <dgm:cxn modelId="{67FDE44A-F028-4CED-A153-C2EFB8CE8A7F}" type="presOf" srcId="{AC9588CC-B2C8-4130-B258-286CCAE0238D}" destId="{44AF34C4-FF09-4DA6-8D63-45FE9DDFA953}" srcOrd="0" destOrd="0" presId="urn:microsoft.com/office/officeart/2005/8/layout/radial6"/>
    <dgm:cxn modelId="{41880B7A-ACE0-4384-B15D-184255D012AC}" type="presOf" srcId="{CD7232AD-1DE3-4E73-9F50-F85C05537F70}" destId="{F6FF630E-E4EC-4C1A-96BC-E3743DDC5155}" srcOrd="0" destOrd="0" presId="urn:microsoft.com/office/officeart/2005/8/layout/radial6"/>
    <dgm:cxn modelId="{85EFE497-0384-4943-89F5-E452E28E89DB}" type="presOf" srcId="{F52909EF-A143-437C-89DC-C587B778B7FD}" destId="{5AA330B1-375E-4759-A46C-53817FA90C9F}" srcOrd="0" destOrd="0" presId="urn:microsoft.com/office/officeart/2005/8/layout/radial6"/>
    <dgm:cxn modelId="{F7B6B3C4-5217-4EC7-806C-C11C1DD2F051}" type="presOf" srcId="{64D26899-491E-4650-86BD-43F7B6479C5D}" destId="{DB1219DD-D5CB-4361-ABF4-96F884FB846A}" srcOrd="0" destOrd="0" presId="urn:microsoft.com/office/officeart/2005/8/layout/radial6"/>
    <dgm:cxn modelId="{FFBCD968-6256-4E01-9934-8DEE0E5339CD}" type="presOf" srcId="{1A6B0DB1-9F8D-432D-B2CC-42B8165A9AE3}" destId="{965D5494-507A-4952-B267-920BF20ACCEF}" srcOrd="0" destOrd="0" presId="urn:microsoft.com/office/officeart/2005/8/layout/radial6"/>
    <dgm:cxn modelId="{F0F8C1DE-6AC6-47B2-B7BA-3FD0CEA63DE2}" type="presOf" srcId="{4E6C5B87-7138-4199-9D5E-EBAFF2CB85EB}" destId="{54AE2C2E-3E16-4925-B363-505B5C56A949}" srcOrd="0" destOrd="0" presId="urn:microsoft.com/office/officeart/2005/8/layout/radial6"/>
    <dgm:cxn modelId="{9EBC0FA5-57BC-4E9C-8741-09BA3B283DF6}" srcId="{97381CA4-B2A5-455E-B9BA-F3666895F06B}" destId="{9107C531-575D-4525-A487-0E01CAFAAC6A}" srcOrd="9" destOrd="0" parTransId="{3D499DB9-83CB-41BE-884E-2D3047F1745A}" sibTransId="{C83CFC16-0704-423C-B81F-4D20BEB0E1B4}"/>
    <dgm:cxn modelId="{A275F25F-FC7F-43B8-B078-59A027F310C4}" srcId="{97381CA4-B2A5-455E-B9BA-F3666895F06B}" destId="{922E05C6-7B34-42CC-8D57-A40154E420A8}" srcOrd="5" destOrd="0" parTransId="{EBC10CEA-5D39-4985-A155-C14C5C570BB0}" sibTransId="{00819102-0885-41E6-A550-08557A9F909E}"/>
    <dgm:cxn modelId="{0FC3D2C9-8586-4D0B-8CA0-C036112EE764}" type="presOf" srcId="{41BEC4A2-9195-47A1-A899-8F1853053BA9}" destId="{A73B7DBC-BF96-4D86-80B3-7D99CB10D1E6}" srcOrd="0" destOrd="0" presId="urn:microsoft.com/office/officeart/2005/8/layout/radial6"/>
    <dgm:cxn modelId="{760B9A46-5CE4-495E-9DF0-CE400127F5EF}" type="presOf" srcId="{C6D80C77-AD01-4A70-8749-4214405EB625}" destId="{B3949D9A-D465-40A8-BAFA-38389B9071D7}" srcOrd="0" destOrd="0" presId="urn:microsoft.com/office/officeart/2005/8/layout/radial6"/>
    <dgm:cxn modelId="{4B0A28EB-867C-456E-AE28-47D82E95ECEF}" srcId="{7C618A88-5C10-485F-AAB0-1F51CB222668}" destId="{B370DD53-B257-4DEA-BB39-43986D6848D5}" srcOrd="0" destOrd="0" parTransId="{E0554D18-79CF-44DE-B5D0-5AA0B79D87A1}" sibTransId="{25EBBAFA-DA63-4650-8901-F22C7EDF1863}"/>
    <dgm:cxn modelId="{DA462468-1C50-493B-9E70-5CE3A408BD4A}" srcId="{97381CA4-B2A5-455E-B9BA-F3666895F06B}" destId="{745AA2A5-702E-4259-B1C1-359540BA283E}" srcOrd="6" destOrd="0" parTransId="{D9790A68-38FA-4868-AF10-DE7DA4C7405C}" sibTransId="{C6D80C77-AD01-4A70-8749-4214405EB625}"/>
    <dgm:cxn modelId="{38C45E96-7ECF-43A4-B32D-509E8B275916}" type="presOf" srcId="{9107C531-575D-4525-A487-0E01CAFAAC6A}" destId="{27C0EA55-A101-4D17-8F66-02284D735713}" srcOrd="0" destOrd="0" presId="urn:microsoft.com/office/officeart/2005/8/layout/radial6"/>
    <dgm:cxn modelId="{06F95FAE-D57B-4B10-AA67-DE53B03F2BBA}" type="presOf" srcId="{28F74630-CCE4-4550-B9B8-5855BBCDE32E}" destId="{C55B59E6-9574-412D-BA59-D1F6AFD62C23}" srcOrd="0" destOrd="0" presId="urn:microsoft.com/office/officeart/2005/8/layout/radial6"/>
    <dgm:cxn modelId="{1131E1A7-A43E-4BF0-99D9-E6AF116DC4E9}" type="presOf" srcId="{B9F59F72-88D9-4FAD-B50B-68860B3ADBA2}" destId="{E69F9B97-78B1-4991-80A8-5BBF47D1E027}" srcOrd="0" destOrd="0" presId="urn:microsoft.com/office/officeart/2005/8/layout/radial6"/>
    <dgm:cxn modelId="{4FAB67AC-7D54-4BCA-9743-4E523812543E}" type="presOf" srcId="{8E6A8340-B484-419C-AE22-52E791656FD0}" destId="{D7455D73-EA0D-45C8-BAD9-66A36EF4EB67}" srcOrd="0" destOrd="0" presId="urn:microsoft.com/office/officeart/2005/8/layout/radial6"/>
    <dgm:cxn modelId="{7C4B1036-8DB5-4688-B77F-7D2676AE063A}" srcId="{97381CA4-B2A5-455E-B9BA-F3666895F06B}" destId="{4E6C5B87-7138-4199-9D5E-EBAFF2CB85EB}" srcOrd="14" destOrd="0" parTransId="{43A5D327-DE41-41CE-A719-E9FDF76DBD76}" sibTransId="{556B5968-DC8F-4926-94E2-F40870CAD0AE}"/>
    <dgm:cxn modelId="{71165BB6-F6F9-439A-B546-D815955F6D55}" type="presOf" srcId="{8BFFA681-0499-4834-94CD-7999473B8BDD}" destId="{0F1AFA2B-4F36-47D3-B168-611AACF7C4C5}" srcOrd="0" destOrd="0" presId="urn:microsoft.com/office/officeart/2005/8/layout/radial6"/>
    <dgm:cxn modelId="{806DF34E-AC89-4CD9-A034-AECAF3832878}" type="presOf" srcId="{3EB85036-BFB5-4CA1-AC4F-552591593B83}" destId="{6C45F17A-F884-4BF5-AC52-0E19DD054B72}" srcOrd="0" destOrd="0" presId="urn:microsoft.com/office/officeart/2005/8/layout/radial6"/>
    <dgm:cxn modelId="{35A349CB-7DFF-44B9-8F2E-662ABCE5B2D6}" srcId="{97381CA4-B2A5-455E-B9BA-F3666895F06B}" destId="{90437416-EA4C-494B-95A2-C3B03092C608}" srcOrd="12" destOrd="0" parTransId="{82C7F228-D3E6-4D5D-85D9-BACAC89E9365}" sibTransId="{2EDB59B4-EF21-47AC-8FED-B5AA6798FA96}"/>
    <dgm:cxn modelId="{146F57B5-2643-4C2C-8682-60EBCD6699DC}" type="presOf" srcId="{745AA2A5-702E-4259-B1C1-359540BA283E}" destId="{17818F6E-CB03-49D8-A8B2-BA978B105443}" srcOrd="0" destOrd="0" presId="urn:microsoft.com/office/officeart/2005/8/layout/radial6"/>
    <dgm:cxn modelId="{92E79948-73F9-42B7-9709-4B1035EE9C0F}" type="presParOf" srcId="{B903C37E-F436-443D-93C5-89E5DC4B8009}" destId="{844FE2E6-8CB9-4085-9D3A-BB8DFCE8595B}" srcOrd="0" destOrd="0" presId="urn:microsoft.com/office/officeart/2005/8/layout/radial6"/>
    <dgm:cxn modelId="{B77446A3-CFB7-4BC4-B544-AC76AB3C69E3}" type="presParOf" srcId="{B903C37E-F436-443D-93C5-89E5DC4B8009}" destId="{D7455D73-EA0D-45C8-BAD9-66A36EF4EB67}" srcOrd="1" destOrd="0" presId="urn:microsoft.com/office/officeart/2005/8/layout/radial6"/>
    <dgm:cxn modelId="{E03D2D0A-B2FE-4435-AB01-E242AE58E9EE}" type="presParOf" srcId="{B903C37E-F436-443D-93C5-89E5DC4B8009}" destId="{3AB5D31D-3A10-4A80-B2B4-6DD698EC8BED}" srcOrd="2" destOrd="0" presId="urn:microsoft.com/office/officeart/2005/8/layout/radial6"/>
    <dgm:cxn modelId="{361195BD-EC09-4546-9843-EDDB8FF0799B}" type="presParOf" srcId="{B903C37E-F436-443D-93C5-89E5DC4B8009}" destId="{8A602D10-D12B-4271-BE74-CAE4AED2F9D7}" srcOrd="3" destOrd="0" presId="urn:microsoft.com/office/officeart/2005/8/layout/radial6"/>
    <dgm:cxn modelId="{55B24E0F-4E25-4A03-BAEC-C5678E317B4C}" type="presParOf" srcId="{B903C37E-F436-443D-93C5-89E5DC4B8009}" destId="{00BEA570-4DC0-476D-91D0-057B5874D752}" srcOrd="4" destOrd="0" presId="urn:microsoft.com/office/officeart/2005/8/layout/radial6"/>
    <dgm:cxn modelId="{EDC17599-6834-49CC-B0A4-C23D2405E874}" type="presParOf" srcId="{B903C37E-F436-443D-93C5-89E5DC4B8009}" destId="{CE1E31B3-267D-4E00-AB32-885D06092A82}" srcOrd="5" destOrd="0" presId="urn:microsoft.com/office/officeart/2005/8/layout/radial6"/>
    <dgm:cxn modelId="{2AFA058F-0435-46B0-AAC1-B221AAC91407}" type="presParOf" srcId="{B903C37E-F436-443D-93C5-89E5DC4B8009}" destId="{965D5494-507A-4952-B267-920BF20ACCEF}" srcOrd="6" destOrd="0" presId="urn:microsoft.com/office/officeart/2005/8/layout/radial6"/>
    <dgm:cxn modelId="{1322956D-34E1-42DE-A68D-37C2FA9F22DA}" type="presParOf" srcId="{B903C37E-F436-443D-93C5-89E5DC4B8009}" destId="{ED16A167-3D3E-47B0-AB5B-3FCEE8222C80}" srcOrd="7" destOrd="0" presId="urn:microsoft.com/office/officeart/2005/8/layout/radial6"/>
    <dgm:cxn modelId="{3545C579-DA32-4BED-9CAA-E126DEF6B8A9}" type="presParOf" srcId="{B903C37E-F436-443D-93C5-89E5DC4B8009}" destId="{9E7D4503-3898-44B0-92A4-286D106C03F0}" srcOrd="8" destOrd="0" presId="urn:microsoft.com/office/officeart/2005/8/layout/radial6"/>
    <dgm:cxn modelId="{2B3E6C09-E90F-458E-8848-78925D31863C}" type="presParOf" srcId="{B903C37E-F436-443D-93C5-89E5DC4B8009}" destId="{95B7AE6F-3670-4B02-ADCC-02CA88F9D82F}" srcOrd="9" destOrd="0" presId="urn:microsoft.com/office/officeart/2005/8/layout/radial6"/>
    <dgm:cxn modelId="{1830C622-0034-4ADD-A278-9AEDE1B4B406}" type="presParOf" srcId="{B903C37E-F436-443D-93C5-89E5DC4B8009}" destId="{A73B7DBC-BF96-4D86-80B3-7D99CB10D1E6}" srcOrd="10" destOrd="0" presId="urn:microsoft.com/office/officeart/2005/8/layout/radial6"/>
    <dgm:cxn modelId="{2CC568C8-D8D9-4CFD-AC6D-644AAFF79ADC}" type="presParOf" srcId="{B903C37E-F436-443D-93C5-89E5DC4B8009}" destId="{3C630A47-B373-4F11-B0B5-30859203C9DC}" srcOrd="11" destOrd="0" presId="urn:microsoft.com/office/officeart/2005/8/layout/radial6"/>
    <dgm:cxn modelId="{773C258D-E592-4FE7-AF63-32D43C887194}" type="presParOf" srcId="{B903C37E-F436-443D-93C5-89E5DC4B8009}" destId="{BF317EA7-5A2D-44AF-AC90-3C60264BD156}" srcOrd="12" destOrd="0" presId="urn:microsoft.com/office/officeart/2005/8/layout/radial6"/>
    <dgm:cxn modelId="{AFDB18B3-C14E-4940-B836-A88B52D71162}" type="presParOf" srcId="{B903C37E-F436-443D-93C5-89E5DC4B8009}" destId="{0F1AFA2B-4F36-47D3-B168-611AACF7C4C5}" srcOrd="13" destOrd="0" presId="urn:microsoft.com/office/officeart/2005/8/layout/radial6"/>
    <dgm:cxn modelId="{5A5261AA-FC8A-49A0-89C5-E85B57EBA86C}" type="presParOf" srcId="{B903C37E-F436-443D-93C5-89E5DC4B8009}" destId="{169C5E99-226F-4A88-B4BC-32747AFC54B0}" srcOrd="14" destOrd="0" presId="urn:microsoft.com/office/officeart/2005/8/layout/radial6"/>
    <dgm:cxn modelId="{C0AAFCF4-E3D8-4A42-8FB8-FD860747AE49}" type="presParOf" srcId="{B903C37E-F436-443D-93C5-89E5DC4B8009}" destId="{F4C23246-A418-4313-9933-71262F2F76FD}" srcOrd="15" destOrd="0" presId="urn:microsoft.com/office/officeart/2005/8/layout/radial6"/>
    <dgm:cxn modelId="{81396FBF-C657-47A7-A1D9-CBB08E4C8979}" type="presParOf" srcId="{B903C37E-F436-443D-93C5-89E5DC4B8009}" destId="{8FE354D7-64AB-4F16-A1A0-D73C500CB0F1}" srcOrd="16" destOrd="0" presId="urn:microsoft.com/office/officeart/2005/8/layout/radial6"/>
    <dgm:cxn modelId="{F78B83BB-7E48-4AFE-A313-4D2DB8158BCD}" type="presParOf" srcId="{B903C37E-F436-443D-93C5-89E5DC4B8009}" destId="{29133692-8322-468D-9503-E51822459284}" srcOrd="17" destOrd="0" presId="urn:microsoft.com/office/officeart/2005/8/layout/radial6"/>
    <dgm:cxn modelId="{9CC831EC-A7F1-4746-A3A7-2BE14969CB10}" type="presParOf" srcId="{B903C37E-F436-443D-93C5-89E5DC4B8009}" destId="{E95DCCE1-36E4-47C3-8299-B631D69C4A47}" srcOrd="18" destOrd="0" presId="urn:microsoft.com/office/officeart/2005/8/layout/radial6"/>
    <dgm:cxn modelId="{1EC1E82D-9FD0-45E8-967B-87D85CE46366}" type="presParOf" srcId="{B903C37E-F436-443D-93C5-89E5DC4B8009}" destId="{17818F6E-CB03-49D8-A8B2-BA978B105443}" srcOrd="19" destOrd="0" presId="urn:microsoft.com/office/officeart/2005/8/layout/radial6"/>
    <dgm:cxn modelId="{874405C5-B614-4738-B1B8-C9D0BEE32648}" type="presParOf" srcId="{B903C37E-F436-443D-93C5-89E5DC4B8009}" destId="{FEFD959A-46A6-47FD-BD0A-0BDADB1B82A1}" srcOrd="20" destOrd="0" presId="urn:microsoft.com/office/officeart/2005/8/layout/radial6"/>
    <dgm:cxn modelId="{6B50CBE1-9990-454D-8EF2-7B04774AB6E7}" type="presParOf" srcId="{B903C37E-F436-443D-93C5-89E5DC4B8009}" destId="{B3949D9A-D465-40A8-BAFA-38389B9071D7}" srcOrd="21" destOrd="0" presId="urn:microsoft.com/office/officeart/2005/8/layout/radial6"/>
    <dgm:cxn modelId="{84A46839-5BE3-4EAE-AEDE-86DAAC5993D0}" type="presParOf" srcId="{B903C37E-F436-443D-93C5-89E5DC4B8009}" destId="{18020B1F-AE02-4C55-B19C-F0886F4F38E6}" srcOrd="22" destOrd="0" presId="urn:microsoft.com/office/officeart/2005/8/layout/radial6"/>
    <dgm:cxn modelId="{0E94BC5D-BCDF-47C0-99DD-00ADC3B18A58}" type="presParOf" srcId="{B903C37E-F436-443D-93C5-89E5DC4B8009}" destId="{F29E15E8-FECF-453E-9302-8BA951687DA3}" srcOrd="23" destOrd="0" presId="urn:microsoft.com/office/officeart/2005/8/layout/radial6"/>
    <dgm:cxn modelId="{500E0F92-544B-4D9D-857D-8A7D7E2ADC92}" type="presParOf" srcId="{B903C37E-F436-443D-93C5-89E5DC4B8009}" destId="{F6FF630E-E4EC-4C1A-96BC-E3743DDC5155}" srcOrd="24" destOrd="0" presId="urn:microsoft.com/office/officeart/2005/8/layout/radial6"/>
    <dgm:cxn modelId="{60BBBD28-094D-4713-92D5-DF2758A874F3}" type="presParOf" srcId="{B903C37E-F436-443D-93C5-89E5DC4B8009}" destId="{4515B58A-24D0-4975-9590-42B6BCBD22C7}" srcOrd="25" destOrd="0" presId="urn:microsoft.com/office/officeart/2005/8/layout/radial6"/>
    <dgm:cxn modelId="{14BABD35-18FB-4012-9C9C-A37BCADFE309}" type="presParOf" srcId="{B903C37E-F436-443D-93C5-89E5DC4B8009}" destId="{DA526AD0-742A-400B-AB9D-321DF8EE04C2}" srcOrd="26" destOrd="0" presId="urn:microsoft.com/office/officeart/2005/8/layout/radial6"/>
    <dgm:cxn modelId="{2D7CF66C-C10D-42A7-8B7D-542CE967D669}" type="presParOf" srcId="{B903C37E-F436-443D-93C5-89E5DC4B8009}" destId="{60F6951D-02A4-414F-970B-6F394846B730}" srcOrd="27" destOrd="0" presId="urn:microsoft.com/office/officeart/2005/8/layout/radial6"/>
    <dgm:cxn modelId="{8E2D8B9D-E6EA-4FD2-B946-31B913F0AFD4}" type="presParOf" srcId="{B903C37E-F436-443D-93C5-89E5DC4B8009}" destId="{27C0EA55-A101-4D17-8F66-02284D735713}" srcOrd="28" destOrd="0" presId="urn:microsoft.com/office/officeart/2005/8/layout/radial6"/>
    <dgm:cxn modelId="{587BAD25-47D2-40D6-9063-E9D675DDE105}" type="presParOf" srcId="{B903C37E-F436-443D-93C5-89E5DC4B8009}" destId="{B1970837-6D91-43FD-98BB-48F24FDD45DA}" srcOrd="29" destOrd="0" presId="urn:microsoft.com/office/officeart/2005/8/layout/radial6"/>
    <dgm:cxn modelId="{5EC7CC3A-0C87-4F21-A06E-F2738CDCCC93}" type="presParOf" srcId="{B903C37E-F436-443D-93C5-89E5DC4B8009}" destId="{F03A3C97-45A5-43A7-8855-09FA33647128}" srcOrd="30" destOrd="0" presId="urn:microsoft.com/office/officeart/2005/8/layout/radial6"/>
    <dgm:cxn modelId="{6369C6DF-8E59-46D1-9FE1-36F55CE53FDA}" type="presParOf" srcId="{B903C37E-F436-443D-93C5-89E5DC4B8009}" destId="{C55B59E6-9574-412D-BA59-D1F6AFD62C23}" srcOrd="31" destOrd="0" presId="urn:microsoft.com/office/officeart/2005/8/layout/radial6"/>
    <dgm:cxn modelId="{63B69176-A13B-4B99-B6A5-AF64A3B6CEF2}" type="presParOf" srcId="{B903C37E-F436-443D-93C5-89E5DC4B8009}" destId="{00E4E597-B4E9-4A79-8DE0-29C3D5756F1B}" srcOrd="32" destOrd="0" presId="urn:microsoft.com/office/officeart/2005/8/layout/radial6"/>
    <dgm:cxn modelId="{8DD6EEC1-C6D6-45E3-B2D0-56490962943B}" type="presParOf" srcId="{B903C37E-F436-443D-93C5-89E5DC4B8009}" destId="{44AF34C4-FF09-4DA6-8D63-45FE9DDFA953}" srcOrd="33" destOrd="0" presId="urn:microsoft.com/office/officeart/2005/8/layout/radial6"/>
    <dgm:cxn modelId="{DC1A841B-32BA-4DC8-A2F6-A9D62DF1C5BD}" type="presParOf" srcId="{B903C37E-F436-443D-93C5-89E5DC4B8009}" destId="{6C45F17A-F884-4BF5-AC52-0E19DD054B72}" srcOrd="34" destOrd="0" presId="urn:microsoft.com/office/officeart/2005/8/layout/radial6"/>
    <dgm:cxn modelId="{9632AA75-2E4C-46E8-BD94-325413AF4751}" type="presParOf" srcId="{B903C37E-F436-443D-93C5-89E5DC4B8009}" destId="{F4EE7E0C-FC8B-46CF-9395-4946F21E1265}" srcOrd="35" destOrd="0" presId="urn:microsoft.com/office/officeart/2005/8/layout/radial6"/>
    <dgm:cxn modelId="{C05E6B8D-047E-4ED1-8CB4-707D05F9902F}" type="presParOf" srcId="{B903C37E-F436-443D-93C5-89E5DC4B8009}" destId="{DB1219DD-D5CB-4361-ABF4-96F884FB846A}" srcOrd="36" destOrd="0" presId="urn:microsoft.com/office/officeart/2005/8/layout/radial6"/>
    <dgm:cxn modelId="{81D736FB-7588-41C8-9623-AE4D56DD3309}" type="presParOf" srcId="{B903C37E-F436-443D-93C5-89E5DC4B8009}" destId="{E93DE7E1-5385-466D-9C1B-DEEEE1217454}" srcOrd="37" destOrd="0" presId="urn:microsoft.com/office/officeart/2005/8/layout/radial6"/>
    <dgm:cxn modelId="{94AE9EDD-AD1F-4D6F-B6B9-9DC27A7A01D5}" type="presParOf" srcId="{B903C37E-F436-443D-93C5-89E5DC4B8009}" destId="{F8D95E2A-0156-447E-8C31-F7BD451E9A88}" srcOrd="38" destOrd="0" presId="urn:microsoft.com/office/officeart/2005/8/layout/radial6"/>
    <dgm:cxn modelId="{2D2E9B51-6453-433E-8686-A842E65F0197}" type="presParOf" srcId="{B903C37E-F436-443D-93C5-89E5DC4B8009}" destId="{2A47B9A7-AC83-4E66-BBCC-213388E98807}" srcOrd="39" destOrd="0" presId="urn:microsoft.com/office/officeart/2005/8/layout/radial6"/>
    <dgm:cxn modelId="{1E450F7D-7AD5-4B6D-83E1-0B3229A153F2}" type="presParOf" srcId="{B903C37E-F436-443D-93C5-89E5DC4B8009}" destId="{E69F9B97-78B1-4991-80A8-5BBF47D1E027}" srcOrd="40" destOrd="0" presId="urn:microsoft.com/office/officeart/2005/8/layout/radial6"/>
    <dgm:cxn modelId="{FBEA8705-3CC4-44EB-A339-95227EC27568}" type="presParOf" srcId="{B903C37E-F436-443D-93C5-89E5DC4B8009}" destId="{00BC7AAE-3C76-4576-8B8E-CEC9DD741B35}" srcOrd="41" destOrd="0" presId="urn:microsoft.com/office/officeart/2005/8/layout/radial6"/>
    <dgm:cxn modelId="{2FEECEAA-DD42-4DA8-B794-F31E5426101A}" type="presParOf" srcId="{B903C37E-F436-443D-93C5-89E5DC4B8009}" destId="{C4105A25-3BA0-47FB-9F06-A31479E364E5}" srcOrd="42" destOrd="0" presId="urn:microsoft.com/office/officeart/2005/8/layout/radial6"/>
    <dgm:cxn modelId="{A8E80960-3AFF-4A07-823B-D3511756AD28}" type="presParOf" srcId="{B903C37E-F436-443D-93C5-89E5DC4B8009}" destId="{54AE2C2E-3E16-4925-B363-505B5C56A949}" srcOrd="43" destOrd="0" presId="urn:microsoft.com/office/officeart/2005/8/layout/radial6"/>
    <dgm:cxn modelId="{D2D6B82B-38B3-4D48-BD07-69C9CECF1828}" type="presParOf" srcId="{B903C37E-F436-443D-93C5-89E5DC4B8009}" destId="{1B18360E-CF0D-44C7-A37C-909A83891D43}" srcOrd="44" destOrd="0" presId="urn:microsoft.com/office/officeart/2005/8/layout/radial6"/>
    <dgm:cxn modelId="{EEA9D517-9588-4B1D-8CEF-096F31868B6C}" type="presParOf" srcId="{B903C37E-F436-443D-93C5-89E5DC4B8009}" destId="{1A9C45CD-0DEC-41CB-9FB7-F4898CFD4711}" srcOrd="45" destOrd="0" presId="urn:microsoft.com/office/officeart/2005/8/layout/radial6"/>
    <dgm:cxn modelId="{82177AA3-097B-4F4A-98BD-CA8B447B7707}" type="presParOf" srcId="{B903C37E-F436-443D-93C5-89E5DC4B8009}" destId="{5469827A-0359-4C32-A871-C1644A269CCA}" srcOrd="46" destOrd="0" presId="urn:microsoft.com/office/officeart/2005/8/layout/radial6"/>
    <dgm:cxn modelId="{38C4527F-51FD-4584-B26D-510BD65690E0}" type="presParOf" srcId="{B903C37E-F436-443D-93C5-89E5DC4B8009}" destId="{9774A76F-C6F4-4BB3-8156-D4E899DC568C}" srcOrd="47" destOrd="0" presId="urn:microsoft.com/office/officeart/2005/8/layout/radial6"/>
    <dgm:cxn modelId="{634F1CBE-CE79-4A7E-A0F6-6F3EDC80EF3B}" type="presParOf" srcId="{B903C37E-F436-443D-93C5-89E5DC4B8009}" destId="{5AA330B1-375E-4759-A46C-53817FA90C9F}" srcOrd="4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78A5B5-69BA-4B7E-B11F-9217954027D4}">
      <dsp:nvSpPr>
        <dsp:cNvPr id="0" name=""/>
        <dsp:cNvSpPr/>
      </dsp:nvSpPr>
      <dsp:spPr>
        <a:xfrm>
          <a:off x="0" y="0"/>
          <a:ext cx="8712968" cy="1857806"/>
        </a:xfrm>
        <a:prstGeom prst="rect">
          <a:avLst/>
        </a:prstGeom>
        <a:solidFill>
          <a:schemeClr val="bg1">
            <a:alpha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8A"/>
              </a:solidFill>
              <a:latin typeface="Arial" pitchFamily="34" charset="0"/>
              <a:ea typeface="+mn-ea"/>
              <a:cs typeface="Arial" pitchFamily="34" charset="0"/>
            </a:rPr>
            <a:t>Задачи  в сфере водоснабжения и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8A"/>
              </a:solidFill>
              <a:latin typeface="Arial" pitchFamily="34" charset="0"/>
              <a:ea typeface="+mn-ea"/>
              <a:cs typeface="Arial" pitchFamily="34" charset="0"/>
            </a:rPr>
            <a:t>водоотведения в 2014г.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rgbClr val="00008A"/>
              </a:solidFill>
              <a:latin typeface="Arial" pitchFamily="34" charset="0"/>
              <a:ea typeface="Times New Roman"/>
              <a:cs typeface="Arial" pitchFamily="34" charset="0"/>
            </a:rPr>
            <a:t>В 2014г. из областного бюджета планируется направить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rgbClr val="00008A"/>
              </a:solidFill>
              <a:latin typeface="Arial" pitchFamily="34" charset="0"/>
              <a:ea typeface="Times New Roman"/>
              <a:cs typeface="Arial" pitchFamily="34" charset="0"/>
            </a:rPr>
            <a:t> 122,5 млн. руб.</a:t>
          </a:r>
          <a:endParaRPr lang="ru-RU" sz="2000" b="0" kern="1200" dirty="0">
            <a:solidFill>
              <a:srgbClr val="00008A"/>
            </a:solidFill>
            <a:latin typeface="Arial" pitchFamily="34" charset="0"/>
            <a:cs typeface="Arial" pitchFamily="34" charset="0"/>
          </a:endParaRPr>
        </a:p>
      </dsp:txBody>
      <dsp:txXfrm>
        <a:off x="0" y="0"/>
        <a:ext cx="8712968" cy="1857806"/>
      </dsp:txXfrm>
    </dsp:sp>
    <dsp:sp modelId="{2CFCA87A-ACE4-4F07-A85E-D23A5FF930A9}">
      <dsp:nvSpPr>
        <dsp:cNvPr id="0" name=""/>
        <dsp:cNvSpPr/>
      </dsp:nvSpPr>
      <dsp:spPr>
        <a:xfrm>
          <a:off x="4254" y="1857806"/>
          <a:ext cx="2901486" cy="3901393"/>
        </a:xfrm>
        <a:prstGeom prst="rect">
          <a:avLst/>
        </a:prstGeom>
        <a:solidFill>
          <a:schemeClr val="bg2">
            <a:alpha val="37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/>
              <a:ea typeface="Times New Roman"/>
            </a:rPr>
            <a:t> </a:t>
          </a:r>
          <a:r>
            <a:rPr lang="ru-RU" sz="1800" kern="1200" dirty="0" smtClean="0">
              <a:effectLst/>
              <a:latin typeface="Arial"/>
              <a:ea typeface="Times New Roman"/>
            </a:rPr>
            <a:t>В 2014 году на организацию водоснабжения в поселениях и городских округах планируется направить 59,3 млн.руб. (строительство 25 км водопроводных сетей, 5 скважин, группового водозабора в с.Новоселье Добровского района для обеспечения питьевой водой надлежащего качества более 20 тыс. человек</a:t>
          </a:r>
          <a:endParaRPr lang="ru-RU" sz="1800" kern="1200" dirty="0">
            <a:latin typeface="Times New Roman"/>
            <a:ea typeface="Times New Roman"/>
          </a:endParaRPr>
        </a:p>
      </dsp:txBody>
      <dsp:txXfrm>
        <a:off x="4254" y="1857806"/>
        <a:ext cx="2901486" cy="3901393"/>
      </dsp:txXfrm>
    </dsp:sp>
    <dsp:sp modelId="{27BAE0C1-72ED-427C-810C-62051F7E0327}">
      <dsp:nvSpPr>
        <dsp:cNvPr id="0" name=""/>
        <dsp:cNvSpPr/>
      </dsp:nvSpPr>
      <dsp:spPr>
        <a:xfrm>
          <a:off x="2905740" y="1857806"/>
          <a:ext cx="2901486" cy="3901393"/>
        </a:xfrm>
        <a:prstGeom prst="rect">
          <a:avLst/>
        </a:prstGeom>
        <a:solidFill>
          <a:schemeClr val="accent3">
            <a:lumMod val="60000"/>
            <a:lumOff val="40000"/>
            <a:alpha val="2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/>
              <a:latin typeface="Arial"/>
              <a:ea typeface="Times New Roman"/>
            </a:rPr>
            <a:t>23,2 млн.руб. на развитие водоснабжения в сельской местности (для строительства 22 км водопроводных сетей для 7 тыс. человек; из федерального бюджета планируется привлечь 14,2 млн.руб.)</a:t>
          </a:r>
          <a:endParaRPr lang="ru-RU" sz="1800" kern="1200" dirty="0"/>
        </a:p>
      </dsp:txBody>
      <dsp:txXfrm>
        <a:off x="2905740" y="1857806"/>
        <a:ext cx="2901486" cy="3901393"/>
      </dsp:txXfrm>
    </dsp:sp>
    <dsp:sp modelId="{EB53CB3D-4BDF-403F-9BA5-1CE9035FF1BF}">
      <dsp:nvSpPr>
        <dsp:cNvPr id="0" name=""/>
        <dsp:cNvSpPr/>
      </dsp:nvSpPr>
      <dsp:spPr>
        <a:xfrm>
          <a:off x="5807227" y="1857806"/>
          <a:ext cx="2901486" cy="3901393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glow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/>
              <a:latin typeface="Arial"/>
              <a:ea typeface="Times New Roman"/>
            </a:rPr>
            <a:t>На организацию водоотведения будет направлено 40,1 млн.руб. (продолжение строительства очистных сооружений в с.Тербуны, начатого в 2013г. в рамках программы «Чистая вода» для 10 тыс. человек).</a:t>
          </a:r>
          <a:endParaRPr lang="ru-RU" sz="1800" kern="1200" dirty="0">
            <a:latin typeface="Times New Roman"/>
            <a:ea typeface="Times New Roman"/>
          </a:endParaRPr>
        </a:p>
      </dsp:txBody>
      <dsp:txXfrm>
        <a:off x="5807227" y="1857806"/>
        <a:ext cx="2901486" cy="3901393"/>
      </dsp:txXfrm>
    </dsp:sp>
    <dsp:sp modelId="{703679C2-17D4-42D9-9AA3-E80FBCB43007}">
      <dsp:nvSpPr>
        <dsp:cNvPr id="0" name=""/>
        <dsp:cNvSpPr/>
      </dsp:nvSpPr>
      <dsp:spPr>
        <a:xfrm>
          <a:off x="0" y="5759199"/>
          <a:ext cx="8712968" cy="433488"/>
        </a:xfrm>
        <a:prstGeom prst="rect">
          <a:avLst/>
        </a:prstGeom>
        <a:solidFill>
          <a:schemeClr val="dk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330B1-375E-4759-A46C-53817FA90C9F}">
      <dsp:nvSpPr>
        <dsp:cNvPr id="0" name=""/>
        <dsp:cNvSpPr/>
      </dsp:nvSpPr>
      <dsp:spPr>
        <a:xfrm>
          <a:off x="746582" y="277257"/>
          <a:ext cx="3816517" cy="3633935"/>
        </a:xfrm>
        <a:prstGeom prst="blockArc">
          <a:avLst>
            <a:gd name="adj1" fmla="val 15024994"/>
            <a:gd name="adj2" fmla="val 16537357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9C45CD-0DEC-41CB-9FB7-F4898CFD4711}">
      <dsp:nvSpPr>
        <dsp:cNvPr id="0" name=""/>
        <dsp:cNvSpPr/>
      </dsp:nvSpPr>
      <dsp:spPr>
        <a:xfrm>
          <a:off x="1156544" y="16106"/>
          <a:ext cx="3816517" cy="3816517"/>
        </a:xfrm>
        <a:prstGeom prst="blockArc">
          <a:avLst>
            <a:gd name="adj1" fmla="val 13253598"/>
            <a:gd name="adj2" fmla="val 14606743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05A25-3BA0-47FB-9F06-A31479E364E5}">
      <dsp:nvSpPr>
        <dsp:cNvPr id="0" name=""/>
        <dsp:cNvSpPr/>
      </dsp:nvSpPr>
      <dsp:spPr>
        <a:xfrm>
          <a:off x="1118635" y="59746"/>
          <a:ext cx="3816517" cy="3816517"/>
        </a:xfrm>
        <a:prstGeom prst="blockArc">
          <a:avLst>
            <a:gd name="adj1" fmla="val 12150000"/>
            <a:gd name="adj2" fmla="val 135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47B9A7-AC83-4E66-BBCC-213388E98807}">
      <dsp:nvSpPr>
        <dsp:cNvPr id="0" name=""/>
        <dsp:cNvSpPr/>
      </dsp:nvSpPr>
      <dsp:spPr>
        <a:xfrm>
          <a:off x="1116068" y="65975"/>
          <a:ext cx="3816517" cy="3816517"/>
        </a:xfrm>
        <a:prstGeom prst="blockArc">
          <a:avLst>
            <a:gd name="adj1" fmla="val 10800000"/>
            <a:gd name="adj2" fmla="val 121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219DD-D5CB-4361-ABF4-96F884FB846A}">
      <dsp:nvSpPr>
        <dsp:cNvPr id="0" name=""/>
        <dsp:cNvSpPr/>
      </dsp:nvSpPr>
      <dsp:spPr>
        <a:xfrm>
          <a:off x="1113982" y="-22845"/>
          <a:ext cx="3816517" cy="3816517"/>
        </a:xfrm>
        <a:prstGeom prst="blockArc">
          <a:avLst>
            <a:gd name="adj1" fmla="val 9450000"/>
            <a:gd name="adj2" fmla="val 108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AF34C4-FF09-4DA6-8D63-45FE9DDFA953}">
      <dsp:nvSpPr>
        <dsp:cNvPr id="0" name=""/>
        <dsp:cNvSpPr/>
      </dsp:nvSpPr>
      <dsp:spPr>
        <a:xfrm>
          <a:off x="1204434" y="250706"/>
          <a:ext cx="3816517" cy="3816517"/>
        </a:xfrm>
        <a:prstGeom prst="blockArc">
          <a:avLst>
            <a:gd name="adj1" fmla="val 8100000"/>
            <a:gd name="adj2" fmla="val 94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3A3C97-45A5-43A7-8855-09FA33647128}">
      <dsp:nvSpPr>
        <dsp:cNvPr id="0" name=""/>
        <dsp:cNvSpPr/>
      </dsp:nvSpPr>
      <dsp:spPr>
        <a:xfrm>
          <a:off x="975643" y="-28055"/>
          <a:ext cx="3816517" cy="3816517"/>
        </a:xfrm>
        <a:prstGeom prst="blockArc">
          <a:avLst>
            <a:gd name="adj1" fmla="val 6750000"/>
            <a:gd name="adj2" fmla="val 81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6951D-02A4-414F-970B-6F394846B730}">
      <dsp:nvSpPr>
        <dsp:cNvPr id="0" name=""/>
        <dsp:cNvSpPr/>
      </dsp:nvSpPr>
      <dsp:spPr>
        <a:xfrm>
          <a:off x="35885" y="154131"/>
          <a:ext cx="5322935" cy="3326820"/>
        </a:xfrm>
        <a:prstGeom prst="blockArc">
          <a:avLst>
            <a:gd name="adj1" fmla="val 5400000"/>
            <a:gd name="adj2" fmla="val 67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FF630E-E4EC-4C1A-96BC-E3743DDC5155}">
      <dsp:nvSpPr>
        <dsp:cNvPr id="0" name=""/>
        <dsp:cNvSpPr/>
      </dsp:nvSpPr>
      <dsp:spPr>
        <a:xfrm>
          <a:off x="1274341" y="-105781"/>
          <a:ext cx="3816517" cy="3816517"/>
        </a:xfrm>
        <a:prstGeom prst="blockArc">
          <a:avLst>
            <a:gd name="adj1" fmla="val 4050000"/>
            <a:gd name="adj2" fmla="val 54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949D9A-D465-40A8-BAFA-38389B9071D7}">
      <dsp:nvSpPr>
        <dsp:cNvPr id="0" name=""/>
        <dsp:cNvSpPr/>
      </dsp:nvSpPr>
      <dsp:spPr>
        <a:xfrm>
          <a:off x="1110775" y="-35669"/>
          <a:ext cx="3816517" cy="3816517"/>
        </a:xfrm>
        <a:prstGeom prst="blockArc">
          <a:avLst>
            <a:gd name="adj1" fmla="val 2700000"/>
            <a:gd name="adj2" fmla="val 40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DCCE1-36E4-47C3-8299-B631D69C4A47}">
      <dsp:nvSpPr>
        <dsp:cNvPr id="0" name=""/>
        <dsp:cNvSpPr/>
      </dsp:nvSpPr>
      <dsp:spPr>
        <a:xfrm>
          <a:off x="1067406" y="13941"/>
          <a:ext cx="3816517" cy="3816517"/>
        </a:xfrm>
        <a:prstGeom prst="blockArc">
          <a:avLst>
            <a:gd name="adj1" fmla="val 1350000"/>
            <a:gd name="adj2" fmla="val 270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23246-A418-4313-9933-71262F2F76FD}">
      <dsp:nvSpPr>
        <dsp:cNvPr id="0" name=""/>
        <dsp:cNvSpPr/>
      </dsp:nvSpPr>
      <dsp:spPr>
        <a:xfrm>
          <a:off x="1097939" y="-62069"/>
          <a:ext cx="3816517" cy="3816517"/>
        </a:xfrm>
        <a:prstGeom prst="blockArc">
          <a:avLst>
            <a:gd name="adj1" fmla="val 0"/>
            <a:gd name="adj2" fmla="val 135000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17EA7-5A2D-44AF-AC90-3C60264BD156}">
      <dsp:nvSpPr>
        <dsp:cNvPr id="0" name=""/>
        <dsp:cNvSpPr/>
      </dsp:nvSpPr>
      <dsp:spPr>
        <a:xfrm>
          <a:off x="1099075" y="50592"/>
          <a:ext cx="3816517" cy="3816517"/>
        </a:xfrm>
        <a:prstGeom prst="blockArc">
          <a:avLst>
            <a:gd name="adj1" fmla="val 20250000"/>
            <a:gd name="adj2" fmla="val 0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B7AE6F-3670-4B02-ADCC-02CA88F9D82F}">
      <dsp:nvSpPr>
        <dsp:cNvPr id="0" name=""/>
        <dsp:cNvSpPr/>
      </dsp:nvSpPr>
      <dsp:spPr>
        <a:xfrm>
          <a:off x="1145243" y="153365"/>
          <a:ext cx="3816517" cy="3816517"/>
        </a:xfrm>
        <a:prstGeom prst="blockArc">
          <a:avLst>
            <a:gd name="adj1" fmla="val 19042516"/>
            <a:gd name="adj2" fmla="val 20280367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5D5494-507A-4952-B267-920BF20ACCEF}">
      <dsp:nvSpPr>
        <dsp:cNvPr id="0" name=""/>
        <dsp:cNvSpPr/>
      </dsp:nvSpPr>
      <dsp:spPr>
        <a:xfrm>
          <a:off x="1037770" y="47977"/>
          <a:ext cx="3816517" cy="3816517"/>
        </a:xfrm>
        <a:prstGeom prst="blockArc">
          <a:avLst>
            <a:gd name="adj1" fmla="val 17905380"/>
            <a:gd name="adj2" fmla="val 19038124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02D10-D12B-4271-BE74-CAE4AED2F9D7}">
      <dsp:nvSpPr>
        <dsp:cNvPr id="0" name=""/>
        <dsp:cNvSpPr/>
      </dsp:nvSpPr>
      <dsp:spPr>
        <a:xfrm>
          <a:off x="1379024" y="183308"/>
          <a:ext cx="3816517" cy="3816517"/>
        </a:xfrm>
        <a:prstGeom prst="blockArc">
          <a:avLst>
            <a:gd name="adj1" fmla="val 16283750"/>
            <a:gd name="adj2" fmla="val 17854563"/>
            <a:gd name="adj3" fmla="val 1738"/>
          </a:avLst>
        </a:prstGeom>
        <a:solidFill>
          <a:srgbClr val="4E67C8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4FE2E6-8CB9-4085-9D3A-BB8DFCE8595B}">
      <dsp:nvSpPr>
        <dsp:cNvPr id="0" name=""/>
        <dsp:cNvSpPr/>
      </dsp:nvSpPr>
      <dsp:spPr>
        <a:xfrm>
          <a:off x="1914599" y="1224156"/>
          <a:ext cx="2185270" cy="1692531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ln w="15875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164 квартиры</a:t>
          </a:r>
        </a:p>
      </dsp:txBody>
      <dsp:txXfrm>
        <a:off x="2234624" y="1472021"/>
        <a:ext cx="1545220" cy="1196801"/>
      </dsp:txXfrm>
    </dsp:sp>
    <dsp:sp modelId="{D7455D73-EA0D-45C8-BAD9-66A36EF4EB67}">
      <dsp:nvSpPr>
        <dsp:cNvPr id="0" name=""/>
        <dsp:cNvSpPr/>
      </dsp:nvSpPr>
      <dsp:spPr>
        <a:xfrm>
          <a:off x="2369733" y="-45898"/>
          <a:ext cx="1186980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Хлевное 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2543562" y="34276"/>
        <a:ext cx="839322" cy="387112"/>
      </dsp:txXfrm>
    </dsp:sp>
    <dsp:sp modelId="{00BEA570-4DC0-476D-91D0-057B5874D752}">
      <dsp:nvSpPr>
        <dsp:cNvPr id="0" name=""/>
        <dsp:cNvSpPr/>
      </dsp:nvSpPr>
      <dsp:spPr>
        <a:xfrm>
          <a:off x="3307498" y="0"/>
          <a:ext cx="1006453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Добринка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15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3454890" y="80174"/>
        <a:ext cx="711669" cy="387112"/>
      </dsp:txXfrm>
    </dsp:sp>
    <dsp:sp modelId="{ED16A167-3D3E-47B0-AB5B-3FCEE8222C80}">
      <dsp:nvSpPr>
        <dsp:cNvPr id="0" name=""/>
        <dsp:cNvSpPr/>
      </dsp:nvSpPr>
      <dsp:spPr>
        <a:xfrm>
          <a:off x="3855755" y="385603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Данков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30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3992663" y="465777"/>
        <a:ext cx="661051" cy="387112"/>
      </dsp:txXfrm>
    </dsp:sp>
    <dsp:sp modelId="{A73B7DBC-BF96-4D86-80B3-7D99CB10D1E6}">
      <dsp:nvSpPr>
        <dsp:cNvPr id="0" name=""/>
        <dsp:cNvSpPr/>
      </dsp:nvSpPr>
      <dsp:spPr>
        <a:xfrm>
          <a:off x="4287798" y="961674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Елец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42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4424706" y="1041848"/>
        <a:ext cx="661051" cy="387112"/>
      </dsp:txXfrm>
    </dsp:sp>
    <dsp:sp modelId="{0F1AFA2B-4F36-47D3-B168-611AACF7C4C5}">
      <dsp:nvSpPr>
        <dsp:cNvPr id="0" name=""/>
        <dsp:cNvSpPr/>
      </dsp:nvSpPr>
      <dsp:spPr>
        <a:xfrm>
          <a:off x="4430096" y="1609739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Задонск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4567004" y="1689913"/>
        <a:ext cx="661051" cy="387112"/>
      </dsp:txXfrm>
    </dsp:sp>
    <dsp:sp modelId="{8FE354D7-64AB-4F16-A1A0-D73C500CB0F1}">
      <dsp:nvSpPr>
        <dsp:cNvPr id="0" name=""/>
        <dsp:cNvSpPr/>
      </dsp:nvSpPr>
      <dsp:spPr>
        <a:xfrm>
          <a:off x="4278452" y="2315434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Тербуны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8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4415360" y="2395608"/>
        <a:ext cx="661051" cy="387112"/>
      </dsp:txXfrm>
    </dsp:sp>
    <dsp:sp modelId="{17818F6E-CB03-49D8-A8B2-BA978B105443}">
      <dsp:nvSpPr>
        <dsp:cNvPr id="0" name=""/>
        <dsp:cNvSpPr/>
      </dsp:nvSpPr>
      <dsp:spPr>
        <a:xfrm>
          <a:off x="3953915" y="2868519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Липецк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1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4090823" y="2948693"/>
        <a:ext cx="661051" cy="387112"/>
      </dsp:txXfrm>
    </dsp:sp>
    <dsp:sp modelId="{18020B1F-AE02-4C55-B19C-F0886F4F38E6}">
      <dsp:nvSpPr>
        <dsp:cNvPr id="0" name=""/>
        <dsp:cNvSpPr/>
      </dsp:nvSpPr>
      <dsp:spPr>
        <a:xfrm>
          <a:off x="3377852" y="3300574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Чаплыгин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22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3514760" y="3380748"/>
        <a:ext cx="661051" cy="387112"/>
      </dsp:txXfrm>
    </dsp:sp>
    <dsp:sp modelId="{4515B58A-24D0-4975-9590-42B6BCBD22C7}">
      <dsp:nvSpPr>
        <dsp:cNvPr id="0" name=""/>
        <dsp:cNvSpPr/>
      </dsp:nvSpPr>
      <dsp:spPr>
        <a:xfrm>
          <a:off x="2474524" y="3402024"/>
          <a:ext cx="1047337" cy="566283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Лев-Толстой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6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2627903" y="3484954"/>
        <a:ext cx="740579" cy="400423"/>
      </dsp:txXfrm>
    </dsp:sp>
    <dsp:sp modelId="{27C0EA55-A101-4D17-8F66-02284D735713}">
      <dsp:nvSpPr>
        <dsp:cNvPr id="0" name=""/>
        <dsp:cNvSpPr/>
      </dsp:nvSpPr>
      <dsp:spPr>
        <a:xfrm>
          <a:off x="1721667" y="3365954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Измал-ково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2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1858575" y="3446128"/>
        <a:ext cx="661051" cy="387112"/>
      </dsp:txXfrm>
    </dsp:sp>
    <dsp:sp modelId="{C55B59E6-9574-412D-BA59-D1F6AFD62C23}">
      <dsp:nvSpPr>
        <dsp:cNvPr id="0" name=""/>
        <dsp:cNvSpPr/>
      </dsp:nvSpPr>
      <dsp:spPr>
        <a:xfrm>
          <a:off x="1073589" y="2940522"/>
          <a:ext cx="938212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Лебедянь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 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1210987" y="3020696"/>
        <a:ext cx="663416" cy="387112"/>
      </dsp:txXfrm>
    </dsp:sp>
    <dsp:sp modelId="{6C45F17A-F884-4BF5-AC52-0E19DD054B72}">
      <dsp:nvSpPr>
        <dsp:cNvPr id="0" name=""/>
        <dsp:cNvSpPr/>
      </dsp:nvSpPr>
      <dsp:spPr>
        <a:xfrm>
          <a:off x="809189" y="2340616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Грязи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946097" y="2420790"/>
        <a:ext cx="661051" cy="387112"/>
      </dsp:txXfrm>
    </dsp:sp>
    <dsp:sp modelId="{E93DE7E1-5385-466D-9C1B-DEEEE1217454}">
      <dsp:nvSpPr>
        <dsp:cNvPr id="0" name=""/>
        <dsp:cNvSpPr/>
      </dsp:nvSpPr>
      <dsp:spPr>
        <a:xfrm>
          <a:off x="665194" y="1700502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Становое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 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802102" y="1780676"/>
        <a:ext cx="661051" cy="387112"/>
      </dsp:txXfrm>
    </dsp:sp>
    <dsp:sp modelId="{E69F9B97-78B1-4991-80A8-5BBF47D1E027}">
      <dsp:nvSpPr>
        <dsp:cNvPr id="0" name=""/>
        <dsp:cNvSpPr/>
      </dsp:nvSpPr>
      <dsp:spPr>
        <a:xfrm>
          <a:off x="809193" y="976578"/>
          <a:ext cx="934867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Волово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946101" y="1056752"/>
        <a:ext cx="661051" cy="387112"/>
      </dsp:txXfrm>
    </dsp:sp>
    <dsp:sp modelId="{54AE2C2E-3E16-4925-B363-505B5C56A949}">
      <dsp:nvSpPr>
        <dsp:cNvPr id="0" name=""/>
        <dsp:cNvSpPr/>
      </dsp:nvSpPr>
      <dsp:spPr>
        <a:xfrm>
          <a:off x="1145599" y="432051"/>
          <a:ext cx="944564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Долго-руково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4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1283927" y="512225"/>
        <a:ext cx="667908" cy="387112"/>
      </dsp:txXfrm>
    </dsp:sp>
    <dsp:sp modelId="{5469827A-0359-4C32-A871-C1644A269CCA}">
      <dsp:nvSpPr>
        <dsp:cNvPr id="0" name=""/>
        <dsp:cNvSpPr/>
      </dsp:nvSpPr>
      <dsp:spPr>
        <a:xfrm>
          <a:off x="1649649" y="0"/>
          <a:ext cx="982142" cy="547460"/>
        </a:xfrm>
        <a:prstGeom prst="ellipse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2000">
              <a:srgbClr val="CED6CE"/>
            </a:gs>
            <a:gs pos="100000">
              <a:srgbClr val="F6FBB7"/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15875" cap="flat" cmpd="sng" algn="ctr">
          <a:solidFill>
            <a:sysClr val="window" lastClr="FFFFFF">
              <a:hueOff val="0"/>
              <a:satOff val="0"/>
              <a:lum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 prstMaterial="softEdg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Усмань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kern="1200" dirty="0" smtClean="0">
              <a:solidFill>
                <a:srgbClr val="3333FF"/>
              </a:solidFill>
              <a:latin typeface="Trebuchet MS"/>
              <a:ea typeface="+mn-ea"/>
              <a:cs typeface="+mn-cs"/>
            </a:rPr>
            <a:t>8</a:t>
          </a:r>
          <a:endParaRPr lang="ru-RU" sz="1100" b="0" kern="1200" dirty="0">
            <a:solidFill>
              <a:srgbClr val="3333FF"/>
            </a:solidFill>
            <a:latin typeface="Trebuchet MS"/>
            <a:ea typeface="+mn-ea"/>
            <a:cs typeface="+mn-cs"/>
          </a:endParaRPr>
        </a:p>
      </dsp:txBody>
      <dsp:txXfrm>
        <a:off x="1793480" y="80174"/>
        <a:ext cx="694480" cy="387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0.88278</cdr:x>
      <cdr:y>0.26488</cdr:y>
    </cdr:from>
    <cdr:to>
      <cdr:x>1</cdr:x>
      <cdr:y>0.46777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86575" y="1193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0.65463</cdr:x>
      <cdr:y>0.53195</cdr:y>
    </cdr:from>
    <cdr:to>
      <cdr:x>0.72848</cdr:x>
      <cdr:y>0.59566</cdr:y>
    </cdr:to>
    <cdr:sp macro="" textlink="">
      <cdr:nvSpPr>
        <cdr:cNvPr id="3" name="TextBox 2"/>
        <cdr:cNvSpPr txBox="1"/>
      </cdr:nvSpPr>
      <cdr:spPr>
        <a:xfrm xmlns:a="http://schemas.openxmlformats.org/drawingml/2006/main" flipH="1">
          <a:off x="5482107" y="2405074"/>
          <a:ext cx="61844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300" b="1" dirty="0" smtClean="0">
              <a:latin typeface="Arial" pitchFamily="34" charset="0"/>
              <a:cs typeface="Arial" pitchFamily="34" charset="0"/>
            </a:rPr>
            <a:t>396,6</a:t>
          </a:r>
          <a:endParaRPr lang="ru-RU" sz="13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0.9234</cdr:x>
      <cdr:y>0.61542</cdr:y>
    </cdr:from>
    <cdr:to>
      <cdr:x>1</cdr:x>
      <cdr:y>0.66672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203453" y="2591941"/>
          <a:ext cx="597521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0.88278</cdr:x>
      <cdr:y>0.48016</cdr:y>
    </cdr:from>
    <cdr:to>
      <cdr:x>0.94187</cdr:x>
      <cdr:y>0.54854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886575" y="2022240"/>
          <a:ext cx="4608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0.87725</cdr:x>
      <cdr:y>0.61693</cdr:y>
    </cdr:from>
    <cdr:to>
      <cdr:x>0.9271</cdr:x>
      <cdr:y>0.68532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843414" y="2598304"/>
          <a:ext cx="388887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0.73948</cdr:x>
      <cdr:y>0.70715</cdr:y>
    </cdr:from>
    <cdr:to>
      <cdr:x>0.80409</cdr:x>
      <cdr:y>0.77085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192688" y="3197162"/>
          <a:ext cx="54106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300" b="1" dirty="0" smtClean="0">
              <a:latin typeface="Arial" pitchFamily="34" charset="0"/>
              <a:cs typeface="Arial" pitchFamily="34" charset="0"/>
            </a:rPr>
            <a:t>161,2</a:t>
          </a:r>
          <a:endParaRPr lang="ru-RU" sz="13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0.88278</cdr:x>
      <cdr:y>0.44337</cdr:y>
    </cdr:from>
    <cdr:to>
      <cdr:x>1</cdr:x>
      <cdr:y>0.51176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886575" y="1867324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0.83406</cdr:x>
      <cdr:y>0.57973</cdr:y>
    </cdr:from>
    <cdr:to>
      <cdr:x>0.89646</cdr:x>
      <cdr:y>0.65937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984776" y="2621098"/>
          <a:ext cx="522485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300" b="1" dirty="0" smtClean="0">
              <a:latin typeface="Arial" pitchFamily="34" charset="0"/>
              <a:cs typeface="Arial" pitchFamily="34" charset="0"/>
            </a:rPr>
            <a:t>324,4</a:t>
          </a:r>
          <a:endParaRPr lang="ru-RU" sz="1300" b="1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0.88972</cdr:x>
      <cdr:y>0.70364</cdr:y>
    </cdr:from>
    <cdr:to>
      <cdr:x>1</cdr:x>
      <cdr:y>0.76798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377249" y="3149869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            </a:t>
          </a:r>
          <a:r>
            <a:rPr lang="ru-RU" sz="1300" b="1" dirty="0" smtClean="0">
              <a:latin typeface="Arial" pitchFamily="34" charset="0"/>
              <a:cs typeface="Arial" pitchFamily="34" charset="0"/>
            </a:rPr>
            <a:t>200</a:t>
          </a:r>
        </a:p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0.0588</cdr:x>
      <cdr:y>0.72248</cdr:y>
    </cdr:from>
    <cdr:to>
      <cdr:x>0.10202</cdr:x>
      <cdr:y>0.77539</cdr:y>
    </cdr:to>
    <cdr:sp macro="" textlink="">
      <cdr:nvSpPr>
        <cdr:cNvPr id="1638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9903" y="3932857"/>
          <a:ext cx="360074" cy="2880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39</a:t>
          </a:r>
          <a:endParaRPr lang="ru-RU" sz="14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ru-RU" sz="14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0.15388</cdr:x>
      <cdr:y>0.66957</cdr:y>
    </cdr:from>
    <cdr:to>
      <cdr:x>0.20574</cdr:x>
      <cdr:y>0.73452</cdr:y>
    </cdr:to>
    <cdr:sp macro="" textlink="">
      <cdr:nvSpPr>
        <cdr:cNvPr id="1638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81991" y="3644825"/>
          <a:ext cx="432087" cy="35355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91</a:t>
          </a:r>
          <a:endParaRPr lang="ru-RU" sz="14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ru-RU" sz="145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0.24473</cdr:x>
      <cdr:y>0.57775</cdr:y>
    </cdr:from>
    <cdr:to>
      <cdr:x>0.30843</cdr:x>
      <cdr:y>0.63925</cdr:y>
    </cdr:to>
    <cdr:sp macro="" textlink="">
      <cdr:nvSpPr>
        <cdr:cNvPr id="1638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38934" y="3145023"/>
          <a:ext cx="530698" cy="334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3366CC"/>
              </a:solidFill>
              <a:latin typeface="Arial" pitchFamily="34" charset="0"/>
              <a:cs typeface="Arial" pitchFamily="34" charset="0"/>
            </a:rPr>
            <a:t>227</a:t>
          </a:r>
          <a:endParaRPr lang="ru-RU" sz="1450" b="1" i="0" u="none" strike="noStrike" baseline="0" dirty="0">
            <a:solidFill>
              <a:srgbClr val="3366CC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algn="l" rtl="0">
            <a:defRPr sz="1000"/>
          </a:pPr>
          <a:endParaRPr lang="ru-RU" sz="145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0.30081</cdr:x>
      <cdr:y>0.6828</cdr:y>
    </cdr:from>
    <cdr:to>
      <cdr:x>0.38724</cdr:x>
      <cdr:y>0.7388</cdr:y>
    </cdr:to>
    <cdr:sp macro="" textlink="">
      <cdr:nvSpPr>
        <cdr:cNvPr id="1639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06127" y="3716847"/>
          <a:ext cx="720047" cy="3048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3366CC"/>
              </a:solidFill>
              <a:latin typeface="Arial" pitchFamily="34" charset="0"/>
              <a:cs typeface="Arial" pitchFamily="34" charset="0"/>
            </a:rPr>
            <a:t>83</a:t>
          </a:r>
          <a:endParaRPr lang="ru-RU" sz="1450" b="1" i="0" u="none" strike="noStrike" baseline="0" dirty="0">
            <a:solidFill>
              <a:srgbClr val="3366CC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algn="l" rtl="0">
            <a:defRPr sz="1000"/>
          </a:pPr>
          <a:endParaRPr lang="ru-RU" sz="145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0.3786</cdr:x>
      <cdr:y>0.50947</cdr:y>
    </cdr:from>
    <cdr:to>
      <cdr:x>0.48054</cdr:x>
      <cdr:y>0.56372</cdr:y>
    </cdr:to>
    <cdr:sp macro="" textlink="">
      <cdr:nvSpPr>
        <cdr:cNvPr id="1639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54200" y="2773319"/>
          <a:ext cx="849276" cy="2953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 dirty="0" smtClean="0">
              <a:solidFill>
                <a:srgbClr val="3366CC"/>
              </a:solidFill>
              <a:latin typeface="Arial"/>
              <a:cs typeface="Arial"/>
            </a:rPr>
            <a:t>326</a:t>
          </a:r>
          <a:endParaRPr lang="ru-RU" sz="14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0.63917</cdr:x>
      <cdr:y>0.49396</cdr:y>
    </cdr:from>
    <cdr:to>
      <cdr:x>0.71579</cdr:x>
      <cdr:y>0.56372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25080" y="2688896"/>
          <a:ext cx="638336" cy="3797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50" b="1" dirty="0" smtClean="0">
              <a:solidFill>
                <a:srgbClr val="3366CC"/>
              </a:solidFill>
              <a:latin typeface="Arial" pitchFamily="34" charset="0"/>
              <a:cs typeface="Arial" pitchFamily="34" charset="0"/>
            </a:rPr>
            <a:t>345</a:t>
          </a:r>
          <a:endParaRPr lang="ru-RU" sz="1450" b="1" dirty="0">
            <a:solidFill>
              <a:srgbClr val="3366CC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0.78966</cdr:x>
      <cdr:y>0.45547</cdr:y>
    </cdr:from>
    <cdr:to>
      <cdr:x>0.85403</cdr:x>
      <cdr:y>0.52406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578815" y="2479368"/>
          <a:ext cx="536246" cy="3733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50" b="1" dirty="0" smtClean="0">
              <a:solidFill>
                <a:srgbClr val="3366CC"/>
              </a:solidFill>
              <a:latin typeface="Arial" pitchFamily="34" charset="0"/>
              <a:cs typeface="Arial" pitchFamily="34" charset="0"/>
            </a:rPr>
            <a:t>386</a:t>
          </a:r>
          <a:endParaRPr lang="ru-RU" sz="1450" b="1" dirty="0">
            <a:solidFill>
              <a:srgbClr val="3366CC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0.80212</cdr:x>
      <cdr:y>0.60149</cdr:y>
    </cdr:from>
    <cdr:to>
      <cdr:x>0.87127</cdr:x>
      <cdr:y>0.65828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82591" y="3274218"/>
          <a:ext cx="576139" cy="3091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50" b="1" dirty="0" smtClean="0">
              <a:solidFill>
                <a:srgbClr val="3366CC"/>
              </a:solidFill>
              <a:latin typeface="Arial" pitchFamily="34" charset="0"/>
              <a:cs typeface="Arial" pitchFamily="34" charset="0"/>
            </a:rPr>
            <a:t>219</a:t>
          </a:r>
          <a:endParaRPr lang="ru-RU" sz="1450" b="1" dirty="0">
            <a:solidFill>
              <a:srgbClr val="3366CC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0.88855</cdr:x>
      <cdr:y>0.33887</cdr:y>
    </cdr:from>
    <cdr:to>
      <cdr:x>1</cdr:x>
      <cdr:y>0.43146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402671" y="1844625"/>
          <a:ext cx="928529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rPr>
            <a:t>545</a:t>
          </a:r>
          <a:endParaRPr lang="ru-RU" sz="1400" b="1" dirty="0">
            <a:solidFill>
              <a:schemeClr val="accent2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0.10207</cdr:x>
      <cdr:y>0.35181</cdr:y>
    </cdr:from>
    <cdr:to>
      <cdr:x>0.17051</cdr:x>
      <cdr:y>0.40931</cdr:y>
    </cdr:to>
    <cdr:sp macro="" textlink="">
      <cdr:nvSpPr>
        <cdr:cNvPr id="1638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9124" y="1645345"/>
          <a:ext cx="576054" cy="2689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1801</a:t>
          </a: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0.19618</cdr:x>
      <cdr:y>0.33341</cdr:y>
    </cdr:from>
    <cdr:to>
      <cdr:x>0.25433</cdr:x>
      <cdr:y>0.40004</cdr:y>
    </cdr:to>
    <cdr:sp macro="" textlink="">
      <cdr:nvSpPr>
        <cdr:cNvPr id="1638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1212" y="1559261"/>
          <a:ext cx="489444" cy="31161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1877</a:t>
          </a: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0.30739</cdr:x>
      <cdr:y>0.08743</cdr:y>
    </cdr:from>
    <cdr:to>
      <cdr:x>0.38755</cdr:x>
      <cdr:y>0.15023</cdr:y>
    </cdr:to>
    <cdr:sp macro="" textlink="">
      <cdr:nvSpPr>
        <cdr:cNvPr id="1639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7316" y="408878"/>
          <a:ext cx="674701" cy="2937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3009</a:t>
          </a: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ru-RU" sz="1350" b="1" i="0" u="none" strike="noStrike" baseline="0" dirty="0">
            <a:solidFill>
              <a:srgbClr val="3366CC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0.4014</cdr:x>
      <cdr:y>0.3655</cdr:y>
    </cdr:from>
    <cdr:to>
      <cdr:x>0.46996</cdr:x>
      <cdr:y>0.43073</cdr:y>
    </cdr:to>
    <cdr:sp macro="" textlink="">
      <cdr:nvSpPr>
        <cdr:cNvPr id="1639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78583" y="1709342"/>
          <a:ext cx="577064" cy="3050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75" b="1" i="0" u="none" strike="noStrike" baseline="0" dirty="0">
              <a:solidFill>
                <a:srgbClr val="3366CC"/>
              </a:solidFill>
              <a:latin typeface="Arial"/>
              <a:cs typeface="Arial"/>
            </a:rPr>
            <a:t>1797</a:t>
          </a:r>
        </a:p>
      </cdr:txBody>
    </cdr:sp>
  </cdr:relSizeAnchor>
  <cdr:relSizeAnchor xmlns:cdr="http://schemas.openxmlformats.org/drawingml/2006/chartDrawing">
    <cdr:from>
      <cdr:x>0.75412</cdr:x>
      <cdr:y>0.59982</cdr:y>
    </cdr:from>
    <cdr:to>
      <cdr:x>0.83967</cdr:x>
      <cdr:y>0.67681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347371" y="2805223"/>
          <a:ext cx="720068" cy="360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500" b="1" dirty="0" smtClean="0">
              <a:solidFill>
                <a:srgbClr val="3366CC"/>
              </a:solidFill>
            </a:rPr>
            <a:t>429*</a:t>
          </a:r>
          <a:endParaRPr lang="ru-RU" sz="1500" b="1" dirty="0">
            <a:solidFill>
              <a:srgbClr val="3366CC"/>
            </a:solidFill>
          </a:endParaRPr>
        </a:p>
      </cdr:txBody>
    </cdr:sp>
  </cdr:relSizeAnchor>
  <cdr:relSizeAnchor xmlns:cdr="http://schemas.openxmlformats.org/drawingml/2006/chartDrawing">
    <cdr:from>
      <cdr:x>0.86957</cdr:x>
      <cdr:y>0.64601</cdr:y>
    </cdr:from>
    <cdr:to>
      <cdr:x>0.9782</cdr:x>
      <cdr:y>0.84153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319073" y="30212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lvl="0"/>
          <a:r>
            <a:rPr lang="ru-RU" sz="1500" b="1" dirty="0" smtClean="0">
              <a:solidFill>
                <a:srgbClr val="3366CC"/>
              </a:solidFill>
            </a:rPr>
            <a:t>500*</a:t>
          </a:r>
          <a:endParaRPr lang="ru-RU" sz="1500" b="1" dirty="0">
            <a:solidFill>
              <a:srgbClr val="3366CC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0.09649</cdr:x>
      <cdr:y>0.03896</cdr:y>
    </cdr:from>
    <cdr:to>
      <cdr:x>0.20788</cdr:x>
      <cdr:y>0.20388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2160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0.04386</cdr:x>
      <cdr:y>0</cdr:y>
    </cdr:from>
    <cdr:to>
      <cdr:x>0.15525</cdr:x>
      <cdr:y>0.03896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60040" y="0"/>
          <a:ext cx="914400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latin typeface="Arial" pitchFamily="34" charset="0"/>
              <a:cs typeface="Arial" pitchFamily="34" charset="0"/>
            </a:rPr>
            <a:t>рублей</a:t>
          </a:r>
          <a:endParaRPr lang="ru-RU" sz="11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0.24527</cdr:x>
      <cdr:y>0.03308</cdr:y>
    </cdr:from>
    <cdr:to>
      <cdr:x>0.9389</cdr:x>
      <cdr:y>0.1726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1197" y="200967"/>
          <a:ext cx="6451387" cy="8475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2000" b="1" i="0" baseline="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0.63081</cdr:x>
      <cdr:y>0.34387</cdr:y>
    </cdr:from>
    <cdr:to>
      <cdr:x>0.92255</cdr:x>
      <cdr:y>0.50593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867080" y="2089097"/>
          <a:ext cx="2713424" cy="9845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0.41593</cdr:x>
      <cdr:y>0.09285</cdr:y>
    </cdr:from>
    <cdr:to>
      <cdr:x>0.69476</cdr:x>
      <cdr:y>0.34486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84376" y="504056"/>
          <a:ext cx="2268813" cy="13681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i="0" baseline="0" dirty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Общий объём </a:t>
          </a:r>
          <a:endParaRPr lang="ru-RU" sz="1400" b="1" i="0" baseline="0" dirty="0" smtClean="0">
            <a:solidFill>
              <a:srgbClr val="00008A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ru-RU" sz="1400" b="1" dirty="0">
            <a:solidFill>
              <a:srgbClr val="00008A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1400" b="1" i="0" baseline="0" dirty="0" smtClean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привлеченных </a:t>
          </a:r>
          <a:r>
            <a:rPr lang="ru-RU" sz="1400" b="1" i="0" baseline="0" dirty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средств </a:t>
          </a:r>
          <a:r>
            <a:rPr lang="ru-RU" sz="1400" b="1" i="0" baseline="0" dirty="0" smtClean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 </a:t>
          </a:r>
        </a:p>
        <a:p xmlns:a="http://schemas.openxmlformats.org/drawingml/2006/main">
          <a:endParaRPr lang="ru-RU" sz="1400" b="1" i="0" baseline="0" dirty="0" smtClean="0">
            <a:solidFill>
              <a:srgbClr val="00008A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r>
            <a:rPr lang="ru-RU" sz="1400" b="1" i="0" baseline="0" dirty="0" smtClean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65 421 тыс. </a:t>
          </a:r>
          <a:r>
            <a:rPr lang="ru-RU" sz="1400" b="1" i="0" baseline="0" dirty="0">
              <a:solidFill>
                <a:srgbClr val="00008A"/>
              </a:solidFill>
              <a:latin typeface="Arial" pitchFamily="34" charset="0"/>
              <a:cs typeface="Arial" pitchFamily="34" charset="0"/>
            </a:rPr>
            <a:t>руб.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571C5B-942B-467A-A7FA-CDB394360263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81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71C5B-942B-467A-A7FA-CDB394360263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24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Arial" pitchFamily="34" charset="0"/>
            </a:endParaRP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1pPr>
            <a:lvl2pPr marL="742875" indent="-285721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2pPr>
            <a:lvl3pPr marL="1142885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3pPr>
            <a:lvl4pPr marL="1600039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4pPr>
            <a:lvl5pPr marL="2057194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5pPr>
            <a:lvl6pPr marL="2514348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6pPr>
            <a:lvl7pPr marL="2971502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7pPr>
            <a:lvl8pPr marL="3428656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8pPr>
            <a:lvl9pPr marL="3885810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9pPr>
          </a:lstStyle>
          <a:p>
            <a:pPr eaLnBrk="1" hangingPunct="1"/>
            <a:fld id="{A092FE18-C952-4322-8C62-095231321A1B}" type="slidenum">
              <a:rPr lang="ru-RU" sz="1200">
                <a:solidFill>
                  <a:prstClr val="black"/>
                </a:solidFill>
              </a:rPr>
              <a:pPr eaLnBrk="1" hangingPunct="1"/>
              <a:t>21</a:t>
            </a:fld>
            <a:endParaRPr lang="ru-RU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355" indent="-28552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085" indent="-22841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98920" indent="-22841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5754" indent="-22841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2588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69422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6256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3090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98CC91D-378C-40A0-AAF4-BD810D24A389}" type="slidenum">
              <a:rPr lang="ru-RU" smtClean="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25603" name="Rectangle 1031"/>
          <p:cNvSpPr txBox="1">
            <a:spLocks noGrp="1" noChangeArrowheads="1"/>
          </p:cNvSpPr>
          <p:nvPr/>
        </p:nvSpPr>
        <p:spPr bwMode="auto">
          <a:xfrm>
            <a:off x="3851328" y="9427377"/>
            <a:ext cx="2944754" cy="49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53" tIns="46029" rIns="92053" bIns="46029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29805106-F7CA-41A1-A975-9D345E000C67}" type="slidenum">
              <a:rPr lang="ru-RU" sz="1200">
                <a:solidFill>
                  <a:prstClr val="black"/>
                </a:solidFill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2950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932" y="4716859"/>
            <a:ext cx="5437821" cy="44680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53" tIns="46029" rIns="92053" bIns="46029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71C5B-942B-467A-A7FA-CDB394360263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170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355" indent="-28552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2085" indent="-22841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98920" indent="-22841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5754" indent="-22841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2588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69422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6256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3090" indent="-2284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BD93E9-C347-41CE-885C-1E7F14FC79EE}" type="slidenum">
              <a:rPr lang="ru-RU" smtClean="0">
                <a:solidFill>
                  <a:prstClr val="black"/>
                </a:solidFill>
              </a:rPr>
              <a:pPr eaLnBrk="1" hangingPunct="1"/>
              <a:t>4</a:t>
            </a:fld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279555" name="Rectangle 7"/>
          <p:cNvSpPr txBox="1">
            <a:spLocks noGrp="1" noChangeArrowheads="1"/>
          </p:cNvSpPr>
          <p:nvPr/>
        </p:nvSpPr>
        <p:spPr bwMode="auto">
          <a:xfrm>
            <a:off x="3851429" y="9426874"/>
            <a:ext cx="2944644" cy="498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53" tIns="46029" rIns="92053" bIns="46029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fld id="{8113F206-E9B1-4E56-85D7-BE68BBA1EC0F}" type="slidenum">
              <a:rPr lang="ru-RU" sz="1200">
                <a:solidFill>
                  <a:prstClr val="black"/>
                </a:solidFill>
                <a:latin typeface="Times New Roman" pitchFamily="18" charset="0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ru-RU" sz="12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79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ln/>
        </p:spPr>
      </p:sp>
      <p:sp>
        <p:nvSpPr>
          <p:cNvPr id="279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292" y="4715046"/>
            <a:ext cx="5440703" cy="4467545"/>
          </a:xfrm>
          <a:noFill/>
        </p:spPr>
        <p:txBody>
          <a:bodyPr lIns="92053" tIns="46029" rIns="92053" bIns="46029"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71C5B-942B-467A-A7FA-CDB394360263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697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3703211-3525-4EFB-9F8B-405118C36944}" type="slidenum">
              <a:rPr lang="ru-RU">
                <a:solidFill>
                  <a:prstClr val="black"/>
                </a:solidFill>
              </a:rPr>
              <a:pPr eaLnBrk="1" hangingPunct="1"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26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79927" y="4715273"/>
            <a:ext cx="5439416" cy="446801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126" tIns="46065" rIns="92126" bIns="4606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1269" name="Номер слайда 3"/>
          <p:cNvSpPr txBox="1">
            <a:spLocks noGrp="1"/>
          </p:cNvSpPr>
          <p:nvPr/>
        </p:nvSpPr>
        <p:spPr bwMode="auto">
          <a:xfrm>
            <a:off x="3851326" y="9427376"/>
            <a:ext cx="2944754" cy="497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26" tIns="46065" rIns="92126" bIns="46065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31F51434-52E7-4F61-A07C-E6FFBC2F9974}" type="slidenum">
              <a:rPr lang="ru-RU" sz="1200" smtClean="0">
                <a:solidFill>
                  <a:prstClr val="black"/>
                </a:solidFill>
                <a:latin typeface="Times New Roman" pitchFamily="18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z="1200" dirty="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71C5B-942B-467A-A7FA-CDB394360263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479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Arial" pitchFamily="34" charset="0"/>
            </a:endParaRP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1pPr>
            <a:lvl2pPr marL="742875" indent="-285721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2pPr>
            <a:lvl3pPr marL="1142885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3pPr>
            <a:lvl4pPr marL="1600039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4pPr>
            <a:lvl5pPr marL="2057194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5pPr>
            <a:lvl6pPr marL="2514348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6pPr>
            <a:lvl7pPr marL="2971502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7pPr>
            <a:lvl8pPr marL="3428656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8pPr>
            <a:lvl9pPr marL="3885810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9pPr>
          </a:lstStyle>
          <a:p>
            <a:pPr eaLnBrk="1" hangingPunct="1"/>
            <a:fld id="{A092FE18-C952-4322-8C62-095231321A1B}" type="slidenum">
              <a:rPr lang="ru-RU" sz="1200">
                <a:solidFill>
                  <a:prstClr val="black"/>
                </a:solidFill>
              </a:rPr>
              <a:pPr eaLnBrk="1" hangingPunct="1"/>
              <a:t>19</a:t>
            </a:fld>
            <a:endParaRPr lang="ru-RU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Arial" pitchFamily="34" charset="0"/>
            </a:endParaRP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1pPr>
            <a:lvl2pPr marL="742875" indent="-285721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2pPr>
            <a:lvl3pPr marL="1142885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3pPr>
            <a:lvl4pPr marL="1600039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4pPr>
            <a:lvl5pPr marL="2057194" indent="-228577" eaLnBrk="0" hangingPunct="0">
              <a:defRPr sz="2000">
                <a:solidFill>
                  <a:srgbClr val="660033"/>
                </a:solidFill>
                <a:latin typeface="Arial" pitchFamily="34" charset="0"/>
              </a:defRPr>
            </a:lvl5pPr>
            <a:lvl6pPr marL="2514348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6pPr>
            <a:lvl7pPr marL="2971502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7pPr>
            <a:lvl8pPr marL="3428656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8pPr>
            <a:lvl9pPr marL="3885810" indent="-228577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660033"/>
                </a:solidFill>
                <a:latin typeface="Arial" pitchFamily="34" charset="0"/>
              </a:defRPr>
            </a:lvl9pPr>
          </a:lstStyle>
          <a:p>
            <a:pPr eaLnBrk="1" hangingPunct="1"/>
            <a:fld id="{A092FE18-C952-4322-8C62-095231321A1B}" type="slidenum">
              <a:rPr lang="ru-RU" sz="1200">
                <a:solidFill>
                  <a:prstClr val="black"/>
                </a:solidFill>
              </a:rPr>
              <a:pPr eaLnBrk="1" hangingPunct="1"/>
              <a:t>20</a:t>
            </a:fld>
            <a:endParaRPr lang="ru-RU" sz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2306638" y="2482850"/>
            <a:ext cx="5902325" cy="1470025"/>
          </a:xfrm>
          <a:effectLst/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pic>
        <p:nvPicPr>
          <p:cNvPr id="4105" name="Picture 9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33375"/>
            <a:ext cx="2943225" cy="1295400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4CB6E2-328A-4CD0-ABA1-19EFF28DC2E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5125" y="106363"/>
            <a:ext cx="2098675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9100" y="106363"/>
            <a:ext cx="6143625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A6A23A-048B-44C1-BB76-8F5B5A378E0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7BEC8-6862-4ABE-ACD3-509F6B20A6F5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BDD47-0452-4141-B35C-511C6C2960B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4410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04F06-79EC-4703-8035-A852C4274A47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18F5F-BB2E-406A-880B-C1C959C487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2160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09A17-8BB2-4ACC-8729-67733288C90E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B5B1E-C57F-49E0-BB84-6187AA78299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1320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A6C00-7B4E-40B3-91CF-FA469E64EB04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1893C-7145-4E92-B9CF-1580C614C1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689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645A8-F3FD-40D9-AFC8-098003A0330E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C791E-826E-461D-A647-4A7A850B65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1846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C067-C960-4C74-946E-D8C431859BD2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31A29-AF84-43CB-9068-DC230741D9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18340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50F96-0EF9-4A96-8B21-A40A070DA088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7A4F7-0B7D-4E15-947B-B7AECFE46A6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49633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8C57E-6723-461E-A3C1-4FBB969B5A2A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E3B4E-6A2D-4E75-A146-1604D11657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9483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80A770-0345-40E3-93DE-F39DDBB89A5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E949-7BAF-4B91-9F43-8650722AEA97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A6950-B412-46C7-BCE3-03BBA50AD7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700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6401B-FFCF-4C63-8E1A-7FF350154366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8C736-0FA4-40E0-9AE6-8CFB0221DF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18154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38330-100C-4AC9-A04A-6384F3C2CD89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0AAAA-A2A8-44FC-BE88-1930DF4FAF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13452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B8516-370F-4843-89C3-DF785227983D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1A173-B49B-436B-A930-E350895E01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7963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CEE0D-25E6-413F-A16B-6784BF807D89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B35C-4D54-4D8D-BBF4-1AEACD44A0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0316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C036B-0876-4260-9171-24FA54F919B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48BF3-D586-4E50-B1D7-F53F6E2E9B5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9F567-8DE7-4AB7-B359-9AFC4843C7B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A3788-FDF8-484D-B4C5-70D8542E0EE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D9A41-3262-4244-94D8-EFA85815C6B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B5DCB8-4030-41F9-B0B3-416574F7887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BF4B7-4BEB-4B28-B370-34CC92CF718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3C8A8-BF4A-4A68-9AD9-AC6218AA0DE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44DF6-6286-443E-808F-422EAB68799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3A25F-A5CD-499C-BBDA-736D1668698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49251-B70C-455D-8E52-F269D27B85A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345DEA-2F7D-49B6-8EFB-6A17238373A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74FD2-8F8E-4CF1-B7E3-E92FE60568A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47AB1-C422-4CDE-A090-50FD0EAEB41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88EDE-1514-45B0-9039-90CF6D1EB1B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0439E-BFA9-42A5-8D42-5C4279F3D56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910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265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4B5F34-9A88-41CA-8AD7-E9A3034A7E4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2CA18-C2C7-4C75-B3E1-EF299C4AAB2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BC1F-93CD-4DCC-86D5-BF80F3CCF4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742F4-6CEC-45EF-9DF1-4A57B8AF7AB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38FA0-450B-43B4-A2D8-B4E76DA05EC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FD2E9-D4C9-4787-9F49-126F9B90394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81B2A-FF3C-41A9-A7A6-819F763A94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BD174-236F-4E6D-8D76-923B5F70D9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4262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778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56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256A39-64DA-438B-A18F-AD7E8E99A960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403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588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9649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9538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0539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0260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6793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3835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56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ru-RU" sz="440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ru-RU" sz="320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0058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A0FF49-9073-4383-83FD-783270966D7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2306638" y="2482850"/>
            <a:ext cx="5902325" cy="1470025"/>
          </a:xfrm>
          <a:effectLst/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pic>
        <p:nvPicPr>
          <p:cNvPr id="4105" name="Picture 9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33375"/>
            <a:ext cx="2943225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080894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80A770-0345-40E3-93DE-F39DDBB89A5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775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B5DCB8-4030-41F9-B0B3-416574F7887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47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910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92650" y="1711325"/>
            <a:ext cx="4121150" cy="441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4B5F34-9A88-41CA-8AD7-E9A3034A7E4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971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256A39-64DA-438B-A18F-AD7E8E99A96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4023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A0FF49-9073-4383-83FD-783270966D7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6212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CB0401-D24D-4BF1-A056-78C9FAC43DF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9897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E29F95-48B9-4B85-BF44-88913940480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026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C9FA21-E571-48C1-AE3F-455B028FD0E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0594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4CB6E2-328A-4CD0-ABA1-19EFF28DC2E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63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CB0401-D24D-4BF1-A056-78C9FAC43DF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5125" y="106363"/>
            <a:ext cx="2098675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19100" y="106363"/>
            <a:ext cx="6143625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A6A23A-048B-44C1-BB76-8F5B5A378E0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934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74FD2-8F8E-4CF1-B7E3-E92FE60568A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347AB1-C422-4CDE-A090-50FD0EAEB41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88EDE-1514-45B0-9039-90CF6D1EB1B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0439E-BFA9-42A5-8D42-5C4279F3D56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2CA18-C2C7-4C75-B3E1-EF299C4AAB2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5BC1F-93CD-4DCC-86D5-BF80F3CCF4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742F4-6CEC-45EF-9DF1-4A57B8AF7AB6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638FA0-450B-43B4-A2D8-B4E76DA05EC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FD2E9-D4C9-4787-9F49-126F9B90394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E29F95-48B9-4B85-BF44-88913940480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81B2A-FF3C-41A9-A7A6-819F763A948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BD174-236F-4E6D-8D76-923B5F70D9E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26357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C036B-0876-4260-9171-24FA54F919B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7293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548BF3-D586-4E50-B1D7-F53F6E2E9B50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5454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9F567-8DE7-4AB7-B359-9AFC4843C7B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5548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A3788-FDF8-484D-B4C5-70D8542E0EE6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5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D9A41-3262-4244-94D8-EFA85815C6B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8638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BF4B7-4BEB-4B28-B370-34CC92CF718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75592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93C8A8-BF4A-4A68-9AD9-AC6218AA0DE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03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0C9FA21-E571-48C1-AE3F-455B028FD0E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44DF6-6286-443E-808F-422EAB68799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01503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3A25F-A5CD-499C-BBDA-736D1668698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2263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A49251-B70C-455D-8E52-F269D27B85A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698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345DEA-2F7D-49B6-8EFB-6A17238373A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8093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58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60000">
              <a:schemeClr val="tx1"/>
            </a:gs>
            <a:gs pos="100000">
              <a:schemeClr val="tx1"/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7675" y="106363"/>
            <a:ext cx="6645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711325"/>
            <a:ext cx="8394700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5150" y="6391275"/>
            <a:ext cx="4778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F0D9DF07-E24B-44BA-A070-B6CB4C54B0FB}" type="slidenum">
              <a:rPr lang="ru-RU"/>
              <a:pPr/>
              <a:t>‹#›</a:t>
            </a:fld>
            <a:endParaRPr lang="ru-RU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3425" y="276225"/>
            <a:ext cx="1708150" cy="752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1825" indent="-287338" algn="l" rtl="0" fontAlgn="base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60000">
              <a:schemeClr val="tx1"/>
            </a:gs>
            <a:gs pos="100000">
              <a:schemeClr val="tx1"/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40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9713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094088BE-E812-4EDC-9360-DF424766AD3A}" type="datetime4">
              <a:rPr lang="ru-RU">
                <a:solidFill>
                  <a:srgbClr val="000000"/>
                </a:solidFill>
              </a:rPr>
              <a:pPr>
                <a:defRPr/>
              </a:pPr>
              <a:t>29 января 2014 г.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40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140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2AB739A3-3030-4250-8D98-5399366666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29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66003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00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00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6600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6600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6600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D9DF07-E24B-44BA-A070-B6CB4C54B0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D9DF07-E24B-44BA-A070-B6CB4C54B0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819FF5F-3699-4D57-B74D-5CF4DAED97FC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29.01.2014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0836A4-EF5E-46DA-8E08-ECB2CD80953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62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7675" y="106363"/>
            <a:ext cx="6645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711325"/>
            <a:ext cx="8394700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5150" y="6391275"/>
            <a:ext cx="4778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F0D9DF07-E24B-44BA-A070-B6CB4C54B0F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83425" y="276225"/>
            <a:ext cx="1708150" cy="752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788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F4B9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1825" indent="-287338" algn="l" rtl="0" fontAlgn="base">
        <a:spcBef>
          <a:spcPct val="0"/>
        </a:spcBef>
        <a:spcAft>
          <a:spcPct val="30000"/>
        </a:spcAft>
        <a:buClr>
          <a:srgbClr val="E04A18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D9DF07-E24B-44BA-A070-B6CB4C54B0F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>
                <a:solidFill>
                  <a:srgbClr val="073E87"/>
                </a:solidFill>
              </a:rPr>
              <a:pPr/>
              <a:t>1/29/2014</a:t>
            </a:fld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0D9DF07-E24B-44BA-A070-B6CB4C54B0FB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 dirty="0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64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90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4.xls"/><Relationship Id="rId2" Type="http://schemas.openxmlformats.org/officeDocument/2006/relationships/slideLayout" Target="../slideLayouts/slideLayout9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_____Microsoft_Excel_97-20031.xls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8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"/>
            <a:ext cx="2279744" cy="264494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556792"/>
            <a:ext cx="8101459" cy="2396083"/>
          </a:xfrm>
          <a:scene3d>
            <a:camera prst="orthographicFront"/>
            <a:lightRig rig="flood" dir="t"/>
          </a:scene3d>
          <a:sp3d prstMaterial="dkEdge">
            <a:bevelT w="127000" h="127000"/>
            <a:bevelB w="127000" h="127000"/>
          </a:sp3d>
        </p:spPr>
        <p:txBody>
          <a:bodyPr>
            <a:sp3d extrusionH="177800" contourW="31750" prstMaterial="matte">
              <a:bevelT w="114300" h="114300"/>
              <a:bevelB w="114300" h="114300"/>
              <a:extrusionClr>
                <a:srgbClr val="000099"/>
              </a:extrusionClr>
              <a:contourClr>
                <a:srgbClr val="00B050"/>
              </a:contourClr>
            </a:sp3d>
          </a:bodyPr>
          <a:lstStyle/>
          <a:p>
            <a:pPr lvl="0" algn="ctr">
              <a:defRPr/>
            </a:pPr>
            <a: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000" kern="1200" spc="50" dirty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000" kern="1200" spc="50" dirty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kern="1200" spc="50" dirty="0" smtClean="0">
                <a:ln w="11430"/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Подведение итогов</a:t>
            </a:r>
            <a:b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</a:br>
            <a: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 работы за 2013 год</a:t>
            </a:r>
            <a:b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</a:br>
            <a: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в сфере жилищно-</a:t>
            </a:r>
            <a:b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</a:br>
            <a: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коммунального хозяйства </a:t>
            </a:r>
            <a:br>
              <a:rPr lang="ru-RU" sz="4800" kern="1200" dirty="0">
                <a:ln w="11430"/>
                <a:solidFill>
                  <a:srgbClr val="3333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</a:br>
            <a:endParaRPr lang="ru-RU" sz="4800" kern="1200" dirty="0">
              <a:ln w="11430"/>
              <a:solidFill>
                <a:srgbClr val="3333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54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160872"/>
              </p:ext>
            </p:extLst>
          </p:nvPr>
        </p:nvGraphicFramePr>
        <p:xfrm>
          <a:off x="755576" y="692696"/>
          <a:ext cx="79928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187461" y="5589588"/>
            <a:ext cx="144463" cy="14446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lIns="91336" tIns="45670" rIns="91336" bIns="45670" anchor="ctr"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403356" y="5531064"/>
            <a:ext cx="4613554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>
                <a:solidFill>
                  <a:prstClr val="black"/>
                </a:solidFill>
              </a:rPr>
              <a:t>Капитально отремонтировано скважин за </a:t>
            </a:r>
            <a:r>
              <a:rPr lang="ru-RU" sz="1100" b="1" dirty="0" smtClean="0">
                <a:solidFill>
                  <a:prstClr val="black"/>
                </a:solidFill>
              </a:rPr>
              <a:t>2004-2013гг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2590 шт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7504" y="110268"/>
            <a:ext cx="8928992" cy="8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6" tIns="45670" rIns="91336" bIns="4567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Построено и капитально отремонтировано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скважин в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2004 –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гг. 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500" b="1" dirty="0" smtClean="0">
                <a:solidFill>
                  <a:srgbClr val="003366"/>
                </a:solidFill>
                <a:cs typeface="Calibri" pitchFamily="34" charset="0"/>
              </a:rPr>
              <a:t>  </a:t>
            </a:r>
            <a:r>
              <a:rPr lang="ru-RU" sz="1200" b="1" dirty="0" smtClean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200" b="1" dirty="0">
                <a:solidFill>
                  <a:srgbClr val="003366"/>
                </a:solidFill>
              </a:rPr>
              <a:t>по данным управления жилищно-коммунального </a:t>
            </a:r>
            <a:r>
              <a:rPr lang="ru-RU" sz="1200" b="1" dirty="0" smtClean="0">
                <a:solidFill>
                  <a:srgbClr val="003366"/>
                </a:solidFill>
              </a:rPr>
              <a:t>хозяйства</a:t>
            </a:r>
            <a:r>
              <a:rPr lang="ru-RU" sz="1200" b="1" dirty="0">
                <a:solidFill>
                  <a:srgbClr val="002060"/>
                </a:solidFill>
              </a:rPr>
              <a:t> Липецкой области</a:t>
            </a:r>
            <a:r>
              <a:rPr lang="ru-RU" sz="1200" b="1" dirty="0" smtClean="0">
                <a:solidFill>
                  <a:srgbClr val="003366"/>
                </a:solidFill>
              </a:rPr>
              <a:t>)</a:t>
            </a:r>
            <a:endParaRPr lang="ru-RU" sz="1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187461" y="5898164"/>
            <a:ext cx="144463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36" tIns="45670" rIns="91336" bIns="45670" anchor="ctr"/>
          <a:lstStyle/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403356" y="5838846"/>
            <a:ext cx="474660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>
                <a:solidFill>
                  <a:prstClr val="black"/>
                </a:solidFill>
              </a:rPr>
              <a:t>Введено в эксплуатацию новых скважин за </a:t>
            </a:r>
            <a:r>
              <a:rPr lang="ru-RU" sz="1100" b="1" dirty="0" smtClean="0">
                <a:solidFill>
                  <a:prstClr val="black"/>
                </a:solidFill>
              </a:rPr>
              <a:t>2004-2013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235 </a:t>
            </a:r>
            <a:r>
              <a:rPr lang="ru-RU" sz="1100" b="1" dirty="0">
                <a:solidFill>
                  <a:prstClr val="black"/>
                </a:solidFill>
              </a:rPr>
              <a:t>шт.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11188" y="6092825"/>
            <a:ext cx="7705725" cy="287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>
                <a:solidFill>
                  <a:prstClr val="black"/>
                </a:solidFill>
              </a:rPr>
              <a:t>Всего капитально отремонтировано и введено в эксплуатацию скважин за </a:t>
            </a:r>
            <a:r>
              <a:rPr lang="ru-RU" sz="1200" b="1" dirty="0" smtClean="0">
                <a:solidFill>
                  <a:prstClr val="black"/>
                </a:solidFill>
              </a:rPr>
              <a:t>2004-2013 </a:t>
            </a:r>
            <a:r>
              <a:rPr lang="ru-RU" sz="1200" b="1" dirty="0">
                <a:solidFill>
                  <a:prstClr val="black"/>
                </a:solidFill>
              </a:rPr>
              <a:t>гг. – </a:t>
            </a:r>
            <a:r>
              <a:rPr lang="ru-RU" sz="1200" b="1" dirty="0" smtClean="0">
                <a:solidFill>
                  <a:prstClr val="black"/>
                </a:solidFill>
              </a:rPr>
              <a:t>2825 шт</a:t>
            </a:r>
            <a:r>
              <a:rPr lang="ru-RU" sz="12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107625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2004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907704" y="5269554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2005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2627784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2006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404244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2007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4138925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2008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860032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2009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80112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2010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340896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2011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7001786" y="5269555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2012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7684523" y="5257069"/>
            <a:ext cx="650249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2013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1217826" y="2060848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1989799" y="1783950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709879" y="974080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452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3404244" y="3284984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169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4138925" y="249289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4872746" y="1645501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362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5601452" y="835631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462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340896" y="233774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7083881" y="429309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7830855" y="357627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140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5986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794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44356772"/>
              </p:ext>
            </p:extLst>
          </p:nvPr>
        </p:nvGraphicFramePr>
        <p:xfrm>
          <a:off x="214612" y="1238786"/>
          <a:ext cx="8731422" cy="5575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Лист" r:id="rId3" imgW="7934134" imgH="5067490" progId="Excel.Sheet.8">
                  <p:embed/>
                </p:oleObj>
              </mc:Choice>
              <mc:Fallback>
                <p:oleObj name="Лист" r:id="rId3" imgW="7934134" imgH="506749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12" y="1238786"/>
                        <a:ext cx="8731422" cy="55759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795" name="Rectangle 5"/>
          <p:cNvSpPr>
            <a:spLocks noChangeArrowheads="1"/>
          </p:cNvSpPr>
          <p:nvPr/>
        </p:nvSpPr>
        <p:spPr bwMode="auto">
          <a:xfrm>
            <a:off x="214611" y="247824"/>
            <a:ext cx="878497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6" tIns="45670" rIns="91336" bIns="4567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Состояние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водопроводных сетей в сельских поселениях, городах и финансирование работ  по водоснабжению в 2013 году</a:t>
            </a:r>
          </a:p>
          <a:p>
            <a:pPr algn="ctr"/>
            <a:r>
              <a:rPr lang="ru-RU" sz="1600" b="1" dirty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600" b="1" dirty="0">
                <a:solidFill>
                  <a:srgbClr val="003366"/>
                </a:solidFill>
              </a:rPr>
              <a:t>по </a:t>
            </a:r>
            <a:r>
              <a:rPr lang="ru-RU" sz="1600" b="1" dirty="0" smtClean="0">
                <a:solidFill>
                  <a:srgbClr val="003366"/>
                </a:solidFill>
              </a:rPr>
              <a:t>данным Липецкстата,  </a:t>
            </a:r>
            <a:r>
              <a:rPr lang="ru-RU" sz="1600" b="1" dirty="0">
                <a:solidFill>
                  <a:srgbClr val="003366"/>
                </a:solidFill>
              </a:rPr>
              <a:t>управления жилищно-коммунального </a:t>
            </a:r>
            <a:r>
              <a:rPr lang="ru-RU" sz="1600" b="1" dirty="0" smtClean="0">
                <a:solidFill>
                  <a:srgbClr val="003366"/>
                </a:solidFill>
              </a:rPr>
              <a:t>хозяйства</a:t>
            </a:r>
            <a:r>
              <a:rPr lang="ru-RU" sz="1600" b="1" dirty="0">
                <a:solidFill>
                  <a:srgbClr val="002060"/>
                </a:solidFill>
              </a:rPr>
              <a:t> Липецкой области</a:t>
            </a:r>
            <a:r>
              <a:rPr lang="ru-RU" sz="1600" b="1" dirty="0" smtClean="0">
                <a:solidFill>
                  <a:srgbClr val="003366"/>
                </a:solidFill>
              </a:rPr>
              <a:t>)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7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1727551"/>
              </p:ext>
            </p:extLst>
          </p:nvPr>
        </p:nvGraphicFramePr>
        <p:xfrm>
          <a:off x="179512" y="328137"/>
          <a:ext cx="8712968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318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37381634"/>
              </p:ext>
            </p:extLst>
          </p:nvPr>
        </p:nvGraphicFramePr>
        <p:xfrm>
          <a:off x="727075" y="839788"/>
          <a:ext cx="8416925" cy="467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4583484" y="2887990"/>
            <a:ext cx="636588" cy="33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srgbClr val="3366CC"/>
                </a:solidFill>
              </a:rPr>
              <a:t>1343</a:t>
            </a: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597492" y="188640"/>
            <a:ext cx="8064500" cy="86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Финансирование работ по благоустройству территорий</a:t>
            </a:r>
            <a:b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2005 -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годы (млн.руб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3366"/>
                </a:solidFill>
                <a:latin typeface="Arial"/>
                <a:cs typeface="Calibri" pitchFamily="34" charset="0"/>
              </a:rPr>
              <a:t>(</a:t>
            </a:r>
            <a:r>
              <a:rPr lang="ru-RU" sz="1200" b="1" dirty="0">
                <a:solidFill>
                  <a:srgbClr val="003366"/>
                </a:solidFill>
                <a:latin typeface="Arial"/>
              </a:rPr>
              <a:t>по данным управления жилищно-коммунального </a:t>
            </a:r>
            <a:r>
              <a:rPr lang="ru-RU" sz="1200" b="1" dirty="0" smtClean="0">
                <a:solidFill>
                  <a:srgbClr val="003366"/>
                </a:solidFill>
                <a:latin typeface="Arial"/>
              </a:rPr>
              <a:t>хозяйства</a:t>
            </a:r>
            <a:r>
              <a:rPr lang="ru-RU" sz="1200" b="1" dirty="0">
                <a:solidFill>
                  <a:srgbClr val="002060"/>
                </a:solidFill>
                <a:latin typeface="Arial"/>
              </a:rPr>
              <a:t> Липецкой области</a:t>
            </a:r>
            <a:r>
              <a:rPr lang="ru-RU" sz="1200" b="1" dirty="0" smtClean="0">
                <a:solidFill>
                  <a:srgbClr val="003366"/>
                </a:solidFill>
                <a:latin typeface="Arial"/>
              </a:rPr>
              <a:t>)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900116" y="5661036"/>
            <a:ext cx="146050" cy="1428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4870" name="Rectangle 6"/>
          <p:cNvSpPr>
            <a:spLocks noChangeArrowheads="1"/>
          </p:cNvSpPr>
          <p:nvPr/>
        </p:nvSpPr>
        <p:spPr bwMode="auto">
          <a:xfrm>
            <a:off x="900116" y="5876936"/>
            <a:ext cx="146050" cy="14287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900116" y="6092836"/>
            <a:ext cx="146050" cy="142875"/>
          </a:xfrm>
          <a:prstGeom prst="rect">
            <a:avLst/>
          </a:prstGeo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042988" y="5805490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областного бюджета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2997 млн.руб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042988" y="5589593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местных бюджетов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8262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1042989" y="6021394"/>
            <a:ext cx="6337300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федерального бюджета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692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292725" y="1125544"/>
            <a:ext cx="3671888" cy="49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00" b="1" dirty="0">
                <a:solidFill>
                  <a:prstClr val="black"/>
                </a:solidFill>
              </a:rPr>
              <a:t>За счет всех источников </a:t>
            </a:r>
            <a:r>
              <a:rPr lang="ru-RU" sz="1300" b="1" dirty="0" smtClean="0">
                <a:solidFill>
                  <a:prstClr val="black"/>
                </a:solidFill>
              </a:rPr>
              <a:t>финансирование </a:t>
            </a:r>
            <a:r>
              <a:rPr lang="ru-RU" sz="1300" b="1" dirty="0">
                <a:solidFill>
                  <a:prstClr val="black"/>
                </a:solidFill>
              </a:rPr>
              <a:t>за </a:t>
            </a:r>
            <a:r>
              <a:rPr lang="ru-RU" sz="1300" b="1" dirty="0" smtClean="0">
                <a:solidFill>
                  <a:prstClr val="black"/>
                </a:solidFill>
              </a:rPr>
              <a:t>2005-2013 </a:t>
            </a:r>
            <a:r>
              <a:rPr lang="ru-RU" sz="1300" b="1" dirty="0">
                <a:solidFill>
                  <a:prstClr val="black"/>
                </a:solidFill>
              </a:rPr>
              <a:t>гг. составило </a:t>
            </a:r>
            <a:r>
              <a:rPr lang="ru-RU" sz="1300" b="1" dirty="0" smtClean="0">
                <a:solidFill>
                  <a:prstClr val="black"/>
                </a:solidFill>
              </a:rPr>
              <a:t>14127 </a:t>
            </a:r>
            <a:r>
              <a:rPr lang="ru-RU" sz="1300" b="1" dirty="0">
                <a:solidFill>
                  <a:prstClr val="black"/>
                </a:solidFill>
              </a:rPr>
              <a:t>млн.руб</a:t>
            </a:r>
            <a:r>
              <a:rPr lang="ru-RU" sz="1300" b="1" i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900116" y="5445136"/>
            <a:ext cx="146050" cy="142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1042988" y="5373690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привлеченных средств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2176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20072" y="2901713"/>
            <a:ext cx="614061" cy="323064"/>
          </a:xfrm>
          <a:prstGeom prst="rect">
            <a:avLst/>
          </a:prstGeom>
          <a:noFill/>
        </p:spPr>
        <p:txBody>
          <a:bodyPr wrap="none" lIns="91336" tIns="45670" rIns="91336" bIns="456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rgbClr val="3366CC"/>
                </a:solidFill>
                <a:latin typeface="Arial"/>
              </a:rPr>
              <a:t>1485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34133" y="2420888"/>
            <a:ext cx="614061" cy="323064"/>
          </a:xfrm>
          <a:prstGeom prst="rect">
            <a:avLst/>
          </a:prstGeom>
          <a:noFill/>
        </p:spPr>
        <p:txBody>
          <a:bodyPr wrap="none" lIns="91336" tIns="45670" rIns="91336" bIns="456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rgbClr val="3366CC"/>
                </a:solidFill>
                <a:latin typeface="Arial"/>
              </a:rPr>
              <a:t>1886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7075" y="6299447"/>
            <a:ext cx="7827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* Без учета средств на благоустройство дворовых территорий и дорог в 2012-2013 гг.</a:t>
            </a:r>
            <a:endParaRPr lang="ru-RU" sz="1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900115" y="5669559"/>
            <a:ext cx="146050" cy="1428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900115" y="5885459"/>
            <a:ext cx="146050" cy="14287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900115" y="6101359"/>
            <a:ext cx="146050" cy="142875"/>
          </a:xfrm>
          <a:prstGeom prst="rect">
            <a:avLst/>
          </a:prstGeo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042987" y="5814013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областного бюджета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2997 млн.руб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042987" y="5598116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местных бюджетов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8262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1042988" y="6029917"/>
            <a:ext cx="6337300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средств федерального бюджета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692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  <p:sp>
        <p:nvSpPr>
          <p:cNvPr id="27" name="Rectangle 12"/>
          <p:cNvSpPr>
            <a:spLocks noChangeArrowheads="1"/>
          </p:cNvSpPr>
          <p:nvPr/>
        </p:nvSpPr>
        <p:spPr bwMode="auto">
          <a:xfrm>
            <a:off x="900115" y="5453659"/>
            <a:ext cx="146050" cy="142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1042987" y="5382213"/>
            <a:ext cx="6113462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Финансирование за счет привлеченных средств за </a:t>
            </a:r>
            <a:r>
              <a:rPr lang="ru-RU" sz="1100" b="1" dirty="0" smtClean="0">
                <a:solidFill>
                  <a:prstClr val="black"/>
                </a:solidFill>
              </a:rPr>
              <a:t>2005-2013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2176 </a:t>
            </a:r>
            <a:r>
              <a:rPr lang="ru-RU" sz="1100" b="1" dirty="0">
                <a:solidFill>
                  <a:prstClr val="black"/>
                </a:solidFill>
              </a:rPr>
              <a:t>млн.руб.</a:t>
            </a:r>
          </a:p>
        </p:txBody>
      </p:sp>
    </p:spTree>
    <p:extLst>
      <p:ext uri="{BB962C8B-B14F-4D97-AF65-F5344CB8AC3E}">
        <p14:creationId xmlns:p14="http://schemas.microsoft.com/office/powerpoint/2010/main" val="38780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8763" y="664845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1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953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2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429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82663" y="664845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192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4668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621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907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384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89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51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0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25763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1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173413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2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0995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576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4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052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5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4963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4005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48200" y="664845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8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68863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09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445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0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02263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1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3880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2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8864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3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150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36270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10350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6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800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7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97713" y="6638925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8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345363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19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93013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20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2955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21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077200" y="6629400"/>
            <a:ext cx="228600" cy="2286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graphicFrame>
        <p:nvGraphicFramePr>
          <p:cNvPr id="1870919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102199"/>
              </p:ext>
            </p:extLst>
          </p:nvPr>
        </p:nvGraphicFramePr>
        <p:xfrm>
          <a:off x="236538" y="1280220"/>
          <a:ext cx="8655942" cy="3178271"/>
        </p:xfrm>
        <a:graphic>
          <a:graphicData uri="http://schemas.openxmlformats.org/drawingml/2006/table">
            <a:tbl>
              <a:tblPr/>
              <a:tblGrid>
                <a:gridCol w="4183062"/>
                <a:gridCol w="2384648"/>
                <a:gridCol w="2088232"/>
              </a:tblGrid>
              <a:tr h="368536">
                <a:tc>
                  <a:txBody>
                    <a:bodyPr/>
                    <a:lstStyle/>
                    <a:p>
                      <a:endParaRPr lang="ru-RU" sz="1800" baseline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 г.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2013г.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99"/>
                    </a:solidFill>
                  </a:tcPr>
                </a:tc>
              </a:tr>
              <a:tr h="46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всех источников финансирования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406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за счет средств федерального бюджета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за счет средств областного бюджета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за счет средств местных бюджетов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326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за счет привлеченных средств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5" name="Rectangle 68"/>
          <p:cNvSpPr>
            <a:spLocks noChangeArrowheads="1"/>
          </p:cNvSpPr>
          <p:nvPr/>
        </p:nvSpPr>
        <p:spPr bwMode="auto">
          <a:xfrm>
            <a:off x="188118" y="4596730"/>
            <a:ext cx="8424863" cy="181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36" tIns="45670" rIns="91336" bIns="4567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 2013 году: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   Установлено 136 новых детских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спортивных площадок,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    Установлено 11 </a:t>
            </a:r>
            <a:r>
              <a:rPr lang="ru-RU" sz="1600" dirty="0">
                <a:solidFill>
                  <a:srgbClr val="000000"/>
                </a:solidFill>
                <a:latin typeface="Arial"/>
              </a:rPr>
              <a:t>памятников </a:t>
            </a: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и отремонтировано 105 </a:t>
            </a:r>
            <a:r>
              <a:rPr lang="ru-RU" sz="1600" dirty="0">
                <a:solidFill>
                  <a:srgbClr val="000000"/>
                </a:solidFill>
                <a:latin typeface="Arial"/>
              </a:rPr>
              <a:t>памятников и  обелисков воинской славы</a:t>
            </a: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 .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Дополнительно приобретено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2118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контейнеров для сбора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ТБО, </a:t>
            </a: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42 </a:t>
            </a:r>
            <a:r>
              <a:rPr lang="ru-RU" sz="1600" dirty="0">
                <a:solidFill>
                  <a:srgbClr val="000000"/>
                </a:solidFill>
                <a:latin typeface="Arial"/>
              </a:rPr>
              <a:t>единиц спецтехники  и </a:t>
            </a: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155 единиц </a:t>
            </a:r>
            <a:r>
              <a:rPr lang="ru-RU" sz="1600" dirty="0">
                <a:solidFill>
                  <a:srgbClr val="000000"/>
                </a:solidFill>
                <a:latin typeface="Arial"/>
              </a:rPr>
              <a:t>средств малой </a:t>
            </a:r>
            <a:r>
              <a:rPr lang="ru-RU" sz="1600" dirty="0" smtClean="0">
                <a:solidFill>
                  <a:srgbClr val="000000"/>
                </a:solidFill>
                <a:latin typeface="Arial"/>
              </a:rPr>
              <a:t>механизации.</a:t>
            </a:r>
            <a:endParaRPr lang="ru-RU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На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озеленение территорий израсходовано 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159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млн. руб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65957" name="Rectangle 6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82650" y="260350"/>
            <a:ext cx="8261350" cy="8366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eaLnBrk="1" hangingPunct="1"/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Финансирование работ по благоустройству территории </a:t>
            </a:r>
            <a:b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 </a:t>
            </a:r>
            <a:r>
              <a:rPr lang="ru-RU" sz="2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гг., млн.руб</a:t>
            </a: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300" b="1" dirty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300" b="1" dirty="0">
                <a:solidFill>
                  <a:srgbClr val="003366"/>
                </a:solidFill>
              </a:rPr>
              <a:t>по данным управления жилищно-коммунального </a:t>
            </a:r>
            <a:r>
              <a:rPr lang="ru-RU" sz="1300" b="1" dirty="0" smtClean="0">
                <a:solidFill>
                  <a:srgbClr val="003366"/>
                </a:solidFill>
              </a:rPr>
              <a:t>хозяйства</a:t>
            </a:r>
            <a:r>
              <a:rPr lang="ru-RU" sz="1400" b="1" dirty="0">
                <a:solidFill>
                  <a:srgbClr val="002060"/>
                </a:solidFill>
              </a:rPr>
              <a:t> Липецкой области</a:t>
            </a:r>
            <a:r>
              <a:rPr lang="ru-RU" sz="1300" b="1" dirty="0" smtClean="0">
                <a:solidFill>
                  <a:srgbClr val="003366"/>
                </a:solidFill>
              </a:rPr>
              <a:t>)</a:t>
            </a:r>
            <a:endParaRPr lang="ru-RU" sz="13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1D02EF-6BD6-4B9F-8B92-76F040D77E56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15</a:t>
            </a:fld>
            <a:endParaRPr lang="ru-RU" dirty="0">
              <a:solidFill>
                <a:srgbClr val="073E87"/>
              </a:solidFill>
            </a:endParaRP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621203"/>
              </p:ext>
            </p:extLst>
          </p:nvPr>
        </p:nvGraphicFramePr>
        <p:xfrm>
          <a:off x="467544" y="908720"/>
          <a:ext cx="820891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11760" y="20083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20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Финансирование благоустройства в расчете на 1 жителя, рублей</a:t>
            </a:r>
          </a:p>
        </p:txBody>
      </p:sp>
    </p:spTree>
    <p:extLst>
      <p:ext uri="{BB962C8B-B14F-4D97-AF65-F5344CB8AC3E}">
        <p14:creationId xmlns:p14="http://schemas.microsoft.com/office/powerpoint/2010/main" val="22617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665200"/>
              </p:ext>
            </p:extLst>
          </p:nvPr>
        </p:nvGraphicFramePr>
        <p:xfrm>
          <a:off x="323528" y="1124744"/>
          <a:ext cx="8496943" cy="5428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7" y="332656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Объем привлеченных внебюджетных средств                                        в 2013 году, 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3420764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оризонтальный свиток 11"/>
          <p:cNvSpPr/>
          <p:nvPr/>
        </p:nvSpPr>
        <p:spPr>
          <a:xfrm>
            <a:off x="46037" y="4653136"/>
            <a:ext cx="8856663" cy="2305050"/>
          </a:xfrm>
          <a:prstGeom prst="horizontalScroll">
            <a:avLst/>
          </a:prstGeom>
          <a:solidFill>
            <a:schemeClr val="accent1"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3F207-03D7-4D76-8C02-1E05D8F222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8588" y="167291"/>
            <a:ext cx="8280238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kern="0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Планируемый объем финансирования работ по </a:t>
            </a:r>
            <a:r>
              <a:rPr lang="ru-RU" sz="2400" b="1" kern="0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благоустройству территории в 2014г.</a:t>
            </a:r>
          </a:p>
        </p:txBody>
      </p:sp>
      <p:sp>
        <p:nvSpPr>
          <p:cNvPr id="47111" name="Прямоугольник 1"/>
          <p:cNvSpPr>
            <a:spLocks noChangeArrowheads="1"/>
          </p:cNvSpPr>
          <p:nvPr/>
        </p:nvSpPr>
        <p:spPr bwMode="auto">
          <a:xfrm>
            <a:off x="8730" y="3425355"/>
            <a:ext cx="89312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49263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территории Липецкой области работы по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благоустройству финансируются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счет средств областного бюджета при условии привлечения муниципальными образованиями на эти цели безвозмездных перечислений от физических и юридических лиц. В 2014 г. прогнозный объем привлеченных внебюджетных средств составит 60,0 млн. руб.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975224"/>
              </p:ext>
            </p:extLst>
          </p:nvPr>
        </p:nvGraphicFramePr>
        <p:xfrm>
          <a:off x="1162000" y="1093583"/>
          <a:ext cx="6624736" cy="233177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248472"/>
                <a:gridCol w="2376264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Общий объем средств, направляемых на цели благоустройства из всех источников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60DE3"/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2014г.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(млн. руб.)</a:t>
                      </a: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60DE3"/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4402" marR="84402" marT="45733" marB="45733" anchor="ctr" horzOverflow="overflow"/>
                </a:tc>
              </a:tr>
              <a:tr h="6134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Всего, в том числе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областной бюджет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местные бюджеты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350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5E0DB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84402" marR="84402" marT="45733" marB="45733" anchor="ctr" horzOverflow="overflow"/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внебюджетные источники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84402" marR="84402" marT="45733" marB="45733" anchor="ctr" horzOverflow="overflow"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89354"/>
            <a:ext cx="2250901" cy="168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961946"/>
            <a:ext cx="2505646" cy="1689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961946"/>
            <a:ext cx="2567158" cy="1711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250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0E758-9179-4BB9-8562-1AE46B5A769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749450"/>
              </p:ext>
            </p:extLst>
          </p:nvPr>
        </p:nvGraphicFramePr>
        <p:xfrm>
          <a:off x="250825" y="692150"/>
          <a:ext cx="8642350" cy="5880100"/>
        </p:xfrm>
        <a:graphic>
          <a:graphicData uri="http://schemas.openxmlformats.org/drawingml/2006/table">
            <a:tbl>
              <a:tblPr/>
              <a:tblGrid>
                <a:gridCol w="2468563"/>
                <a:gridCol w="6173787"/>
              </a:tblGrid>
              <a:tr h="273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строительство полигонов твердых бытовых отходов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1455" marR="91455" marT="45730" marB="457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EEB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мероприятия по строительству полигонов ТБО: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2014 году планируется строительство полигона в Долгоруковском районе.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30" marB="457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EEBDF"/>
                    </a:solidFill>
                  </a:tcPr>
                </a:tc>
              </a:tr>
              <a:tr h="1295400">
                <a:tc gridSpan="2"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2014г. планируется выполнение работ по проектированию и рекультивации земель, нарушенных при складировании и захоронении промышленных бытовых отходов на сумму 1,1 млн. руб.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30" marB="457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7850">
                <a:tc gridSpan="2"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целях организации сбора и вывоза бытовых отходов запланировано: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на приобретение коммунальной техники – 3,5 млн. руб.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5" marR="91455" marT="45730" marB="4573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8117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03759" y="116632"/>
            <a:ext cx="856895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Строительство полигонов ТБО в 2014 г.</a:t>
            </a:r>
          </a:p>
        </p:txBody>
      </p:sp>
      <p:pic>
        <p:nvPicPr>
          <p:cNvPr id="48144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074863"/>
            <a:ext cx="2124075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13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5896" y="4503738"/>
            <a:ext cx="8856663" cy="2305050"/>
          </a:xfrm>
          <a:prstGeom prst="horizontalScroll">
            <a:avLst/>
          </a:prstGeom>
          <a:solidFill>
            <a:schemeClr val="accent1">
              <a:alpha val="9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8C47C-E218-46A6-90E4-BB27A36C0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78" y="5011160"/>
            <a:ext cx="2000248" cy="153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11160"/>
            <a:ext cx="1927907" cy="1573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46116"/>
            <a:ext cx="1835203" cy="150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9" name="Picture 5" descr="Z:\03_Жилье_ЖКХ\Дети-сироты\ФОТО КВАРТИР\Задонск\Изображение 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69" y="5163300"/>
            <a:ext cx="1549381" cy="1221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88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153" y="6189395"/>
            <a:ext cx="1589411" cy="18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1" y="188640"/>
            <a:ext cx="8631038" cy="4735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Tx/>
              <a:buNone/>
              <a:tabLst/>
              <a:defRPr/>
            </a:pPr>
            <a:r>
              <a:rPr lang="ru-RU" sz="2000" b="1" kern="0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Обеспечение </a:t>
            </a:r>
            <a:r>
              <a:rPr lang="ru-RU" sz="2000" b="1" kern="0" dirty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жилыми помещениями детей-сирот, детей, оставшихся без попечения родителей, и лиц из их </a:t>
            </a:r>
            <a:r>
              <a:rPr lang="ru-RU" sz="2000" b="1" kern="0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числа</a:t>
            </a:r>
            <a:endParaRPr lang="ru-RU" sz="2000" b="1" kern="0" dirty="0">
              <a:solidFill>
                <a:srgbClr val="00008A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kern="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	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 2013 году управлением ЖКХ в рамках реализации областной целевой программы «Обеспечение жилыми помещениями детей –сирот, детей оставшихся без  попечения родителей, и лиц из их числа на 2013-2016 годы» предоставлено 164 помещения детям-сиротам  (по плану 163) , выполнено на 101% .Из них в 51 квартире проживают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дети-сироты и 113 квартир в настоящее время находятся 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 стадии процедуры </a:t>
            </a:r>
            <a:r>
              <a:rPr lang="ru-RU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оформления, </a:t>
            </a:r>
            <a:r>
              <a: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передачи </a:t>
            </a:r>
            <a:r>
              <a:rPr lang="ru-RU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заселения.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На данные цели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/>
                <a:cs typeface="Arial" pitchFamily="34" charset="0"/>
              </a:rPr>
              <a:t>2013 году  направлено на приобретение и строительство жилых помещений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/>
                <a:cs typeface="Arial" pitchFamily="34" charset="0"/>
              </a:rPr>
              <a:t>162 млн.руб., в том числе 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с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Times New Roman"/>
                <a:cs typeface="Arial" pitchFamily="34" charset="0"/>
              </a:rPr>
              <a:t>редства областного бюджета – 103,2 млн.руб., федерального бюджета -58,8 млн.руб.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18" y="5146923"/>
            <a:ext cx="1647378" cy="123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2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8900"/>
            <a:ext cx="9036050" cy="1225550"/>
          </a:xfrm>
          <a:solidFill>
            <a:srgbClr val="FFFFFF">
              <a:alpha val="0"/>
            </a:srgbClr>
          </a:solidFill>
        </p:spPr>
        <p:txBody>
          <a:bodyPr>
            <a:normAutofit/>
          </a:bodyPr>
          <a:lstStyle/>
          <a:p>
            <a:r>
              <a:rPr lang="ru-RU" sz="1900" b="1" dirty="0" smtClean="0">
                <a:solidFill>
                  <a:srgbClr val="00008A"/>
                </a:solidFill>
              </a:rPr>
              <a:t>Финансирование мероприятий по капремонту и переселению граждан из аварийного жилищного фонда по муниципальным образованиям</a:t>
            </a:r>
            <a:br>
              <a:rPr lang="ru-RU" sz="1900" b="1" dirty="0" smtClean="0">
                <a:solidFill>
                  <a:srgbClr val="00008A"/>
                </a:solidFill>
              </a:rPr>
            </a:br>
            <a:r>
              <a:rPr lang="ru-RU" sz="1900" b="1" dirty="0" smtClean="0">
                <a:solidFill>
                  <a:srgbClr val="00008A"/>
                </a:solidFill>
              </a:rPr>
              <a:t>в 2008 - 2013 годах (млн. руб.)</a:t>
            </a:r>
            <a:br>
              <a:rPr lang="ru-RU" sz="1900" b="1" dirty="0" smtClean="0">
                <a:solidFill>
                  <a:srgbClr val="00008A"/>
                </a:solidFill>
              </a:rPr>
            </a:br>
            <a:r>
              <a:rPr lang="ru-RU" sz="1400" b="1" dirty="0" smtClean="0">
                <a:solidFill>
                  <a:srgbClr val="00008A"/>
                </a:solidFill>
                <a:cs typeface="Calibri" pitchFamily="34" charset="0"/>
              </a:rPr>
              <a:t> </a:t>
            </a:r>
            <a:r>
              <a:rPr lang="ru-RU" sz="1200" b="1" dirty="0" smtClean="0">
                <a:solidFill>
                  <a:srgbClr val="00008A"/>
                </a:solidFill>
                <a:cs typeface="Calibri" pitchFamily="34" charset="0"/>
              </a:rPr>
              <a:t>(</a:t>
            </a:r>
            <a:r>
              <a:rPr lang="ru-RU" sz="1200" b="1" dirty="0" smtClean="0">
                <a:solidFill>
                  <a:srgbClr val="00008A"/>
                </a:solidFill>
              </a:rPr>
              <a:t>по данным Липецкстата,  управления жилищно-коммунального хозяйства Липецкой </a:t>
            </a:r>
            <a:r>
              <a:rPr lang="ru-RU" sz="1200" b="1" dirty="0">
                <a:solidFill>
                  <a:srgbClr val="00008A"/>
                </a:solidFill>
              </a:rPr>
              <a:t>област</a:t>
            </a:r>
            <a:r>
              <a:rPr lang="ru-RU" sz="1200" b="1" dirty="0">
                <a:solidFill>
                  <a:srgbClr val="002060"/>
                </a:solidFill>
              </a:rPr>
              <a:t>и</a:t>
            </a:r>
            <a:r>
              <a:rPr lang="ru-RU" sz="1200" b="1" dirty="0" smtClean="0">
                <a:solidFill>
                  <a:srgbClr val="003366"/>
                </a:solidFill>
              </a:rPr>
              <a:t>)</a:t>
            </a:r>
            <a:endParaRPr lang="ru-RU" sz="1700" b="1" dirty="0" smtClean="0">
              <a:solidFill>
                <a:srgbClr val="003366"/>
              </a:solidFill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459788" y="333375"/>
            <a:ext cx="3603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224" tIns="45614" rIns="91224" bIns="45614">
            <a:spAutoFit/>
          </a:bodyPr>
          <a:lstStyle>
            <a:lvl1pPr defTabSz="993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93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93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93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93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93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93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93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93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</a:pPr>
            <a:endParaRPr lang="ru-RU" b="1" dirty="0">
              <a:solidFill>
                <a:srgbClr val="00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208032"/>
              </p:ext>
            </p:extLst>
          </p:nvPr>
        </p:nvGraphicFramePr>
        <p:xfrm>
          <a:off x="255812" y="1314450"/>
          <a:ext cx="8667947" cy="5470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0" name="Лист" r:id="rId4" imgW="9325166" imgH="7029450" progId="Excel.Sheet.8">
                  <p:embed/>
                </p:oleObj>
              </mc:Choice>
              <mc:Fallback>
                <p:oleObj name="Лист" r:id="rId4" imgW="9325166" imgH="70294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812" y="1314450"/>
                        <a:ext cx="8667947" cy="54700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86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19" y="908720"/>
            <a:ext cx="4765593" cy="35794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8C47C-E218-46A6-90E4-BB27A36C0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920590"/>
              </p:ext>
            </p:extLst>
          </p:nvPr>
        </p:nvGraphicFramePr>
        <p:xfrm>
          <a:off x="251520" y="4869159"/>
          <a:ext cx="8505577" cy="17992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3797"/>
                <a:gridCol w="1755372"/>
                <a:gridCol w="1526408"/>
              </a:tblGrid>
              <a:tr h="793507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Задачи по обеспечению жилыми помещениями детей-сирот, детей, оставшихся без попечения родителей, и лиц из их числа на 2014 год</a:t>
                      </a:r>
                      <a:endParaRPr kumimoji="0" lang="ru-RU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91418" marR="91418" marT="45700" marB="4570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marL="91418" marR="91418" marT="45700" marB="45700"/>
                </a:tc>
              </a:tr>
              <a:tr h="330603">
                <a:tc>
                  <a:txBody>
                    <a:bodyPr/>
                    <a:lstStyle/>
                    <a:p>
                      <a:pPr algn="l"/>
                      <a:r>
                        <a:rPr lang="ru-RU" sz="1600" baseline="0" dirty="0" smtClean="0">
                          <a:solidFill>
                            <a:srgbClr val="260DE3"/>
                          </a:solidFill>
                          <a:latin typeface="Arial" pitchFamily="34" charset="0"/>
                          <a:cs typeface="Arial" pitchFamily="34" charset="0"/>
                        </a:rPr>
                        <a:t>Приобретение управлением ЖКХ жилых помещений</a:t>
                      </a:r>
                      <a:endParaRPr lang="ru-RU" sz="1600" dirty="0">
                        <a:solidFill>
                          <a:srgbClr val="260DE3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260DE3"/>
                          </a:solidFill>
                          <a:latin typeface="Arial" pitchFamily="34" charset="0"/>
                          <a:cs typeface="Arial" pitchFamily="34" charset="0"/>
                        </a:rPr>
                        <a:t> ед</a:t>
                      </a:r>
                      <a:r>
                        <a:rPr lang="ru-RU" sz="1600" dirty="0" smtClean="0">
                          <a:solidFill>
                            <a:srgbClr val="260DE3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ru-RU" sz="1600" dirty="0">
                        <a:solidFill>
                          <a:srgbClr val="260DE3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260DE3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ru-RU" sz="1600" dirty="0">
                        <a:solidFill>
                          <a:srgbClr val="260DE3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</a:tr>
              <a:tr h="330603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Областное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млн. руб.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10,5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</a:tr>
              <a:tr h="330603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Федеральное финансирование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млн. руб.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62,6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18" marR="91418" marT="45700" marB="4570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04168" y="199727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008A"/>
                </a:solidFill>
                <a:latin typeface="Arial" pitchFamily="34" charset="0"/>
                <a:cs typeface="Arial" pitchFamily="34" charset="0"/>
              </a:rPr>
              <a:t>Формирование специализированного  жилищного фонда Липецкой области для детей-сирот в 2013 году, ед.</a:t>
            </a:r>
            <a:endParaRPr lang="ru-RU" sz="1600" b="1" kern="0" dirty="0">
              <a:solidFill>
                <a:srgbClr val="00008A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958532654"/>
              </p:ext>
            </p:extLst>
          </p:nvPr>
        </p:nvGraphicFramePr>
        <p:xfrm>
          <a:off x="1410179" y="764703"/>
          <a:ext cx="6048672" cy="4248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338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8C47C-E218-46A6-90E4-BB27A36C0A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340768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Внедрение региональной системы капитального ремонта многоквартирных домов</a:t>
            </a: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endParaRPr kumimoji="0" lang="ru-RU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Получение 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финансовой поддержки из Фонда содействия реформированию ЖКХ согласно утвержденным лимитам.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Участие 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и реализация всех федеральных и региональных программ в сфере ЖКХ на территории области</a:t>
            </a: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Направление  заявки на получение финансовой поддержки из федерального бюджета по программам «Чистая вода» и «Социальное развитие села» в целях модернизации отрасли водоснабжения и водоотведения</a:t>
            </a: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endParaRPr kumimoji="0" lang="ru-RU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Внедрение схемы очистки территорий муниципальных образований Липецкой области от отходов</a:t>
            </a: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</a:rPr>
              <a:t> </a:t>
            </a:r>
            <a:endParaRPr kumimoji="0" lang="ru-RU" sz="1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1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ru-RU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Обеспечение жилыми помещениями детей-сирот, детей, оставшихся без попечения родителей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580038"/>
            <a:ext cx="391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8A"/>
                </a:solidFill>
              </a:rPr>
              <a:t>Задачи в сфере ЖКХ на 2014 год</a:t>
            </a:r>
            <a:endParaRPr lang="ru-RU" b="1" dirty="0">
              <a:solidFill>
                <a:srgbClr val="0000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49772" y="2967335"/>
            <a:ext cx="7644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1710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539551" y="269040"/>
            <a:ext cx="7942337" cy="90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Финансирование капитального ремонта жилищного фонда Липецкой области за 2003 - 2013 гг. (млн. руб.)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3366"/>
                </a:solidFill>
                <a:latin typeface="Arial"/>
                <a:cs typeface="Calibri" pitchFamily="34" charset="0"/>
              </a:rPr>
              <a:t> </a:t>
            </a:r>
            <a:r>
              <a:rPr lang="ru-RU" sz="1200" b="1" dirty="0">
                <a:solidFill>
                  <a:srgbClr val="003366"/>
                </a:solidFill>
                <a:latin typeface="Arial"/>
                <a:cs typeface="Calibri" pitchFamily="34" charset="0"/>
              </a:rPr>
              <a:t>(</a:t>
            </a:r>
            <a:r>
              <a:rPr lang="ru-RU" sz="1200" b="1" dirty="0">
                <a:solidFill>
                  <a:srgbClr val="003366"/>
                </a:solidFill>
                <a:latin typeface="Arial"/>
              </a:rPr>
              <a:t>по данным управления жилищно-коммунального </a:t>
            </a:r>
            <a:r>
              <a:rPr lang="ru-RU" sz="1200" b="1" dirty="0" smtClean="0">
                <a:solidFill>
                  <a:srgbClr val="003366"/>
                </a:solidFill>
                <a:latin typeface="Arial"/>
              </a:rPr>
              <a:t>хозяйства</a:t>
            </a:r>
            <a:r>
              <a:rPr lang="ru-RU" sz="1200" b="1" dirty="0">
                <a:solidFill>
                  <a:srgbClr val="002060"/>
                </a:solidFill>
                <a:latin typeface="Arial"/>
              </a:rPr>
              <a:t> Липецкой области</a:t>
            </a:r>
            <a:r>
              <a:rPr lang="ru-RU" sz="1200" b="1" dirty="0" smtClean="0">
                <a:solidFill>
                  <a:srgbClr val="003366"/>
                </a:solidFill>
                <a:latin typeface="Arial"/>
              </a:rPr>
              <a:t>)</a:t>
            </a:r>
            <a:endParaRPr lang="ru-RU" sz="20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395536" y="2132856"/>
            <a:ext cx="396081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00" b="1" dirty="0">
                <a:solidFill>
                  <a:prstClr val="black"/>
                </a:solidFill>
              </a:rPr>
              <a:t>На капитальный ремонт жилищного фонда за </a:t>
            </a:r>
            <a:r>
              <a:rPr lang="ru-RU" sz="1300" b="1" dirty="0" smtClean="0">
                <a:solidFill>
                  <a:prstClr val="black"/>
                </a:solidFill>
              </a:rPr>
              <a:t>2003-2013гг.  </a:t>
            </a:r>
            <a:r>
              <a:rPr lang="ru-RU" sz="1300" b="1" dirty="0">
                <a:solidFill>
                  <a:prstClr val="black"/>
                </a:solidFill>
              </a:rPr>
              <a:t>освоено – </a:t>
            </a:r>
            <a:r>
              <a:rPr lang="ru-RU" sz="1300" b="1" dirty="0" smtClean="0">
                <a:solidFill>
                  <a:prstClr val="black"/>
                </a:solidFill>
              </a:rPr>
              <a:t>4252,7 млн. руб</a:t>
            </a:r>
            <a:r>
              <a:rPr lang="ru-RU" sz="13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1108075" y="5700713"/>
            <a:ext cx="146050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1108075" y="6192837"/>
            <a:ext cx="146050" cy="142875"/>
          </a:xfrm>
          <a:prstGeom prst="rect">
            <a:avLst/>
          </a:prstGeom>
          <a:solidFill>
            <a:srgbClr val="336699"/>
          </a:soli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7702" name="Rectangle 6"/>
          <p:cNvSpPr>
            <a:spLocks noChangeArrowheads="1"/>
          </p:cNvSpPr>
          <p:nvPr/>
        </p:nvSpPr>
        <p:spPr bwMode="auto">
          <a:xfrm>
            <a:off x="1108075" y="5963606"/>
            <a:ext cx="146050" cy="142875"/>
          </a:xfrm>
          <a:prstGeom prst="rect">
            <a:avLst/>
          </a:prstGeom>
          <a:solidFill>
            <a:srgbClr val="99CCFF"/>
          </a:solidFill>
          <a:ln w="1905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1316038" y="5545138"/>
            <a:ext cx="4392612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областной бюджет за </a:t>
            </a:r>
            <a:r>
              <a:rPr lang="ru-RU" sz="1100" b="1" dirty="0" smtClean="0">
                <a:solidFill>
                  <a:prstClr val="black"/>
                </a:solidFill>
              </a:rPr>
              <a:t>2008-2013 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202,3 млн. руб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1367209" y="5878836"/>
            <a:ext cx="770572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местные бюджеты и средства собственников жилья за </a:t>
            </a:r>
            <a:r>
              <a:rPr lang="ru-RU" sz="1100" b="1" dirty="0" smtClean="0">
                <a:solidFill>
                  <a:prstClr val="black"/>
                </a:solidFill>
              </a:rPr>
              <a:t>2003-2012гг</a:t>
            </a:r>
            <a:r>
              <a:rPr lang="ru-RU" sz="1100" b="1" dirty="0">
                <a:solidFill>
                  <a:prstClr val="black"/>
                </a:solidFill>
              </a:rPr>
              <a:t>., </a:t>
            </a:r>
            <a:r>
              <a:rPr lang="ru-RU" sz="1100" b="1" dirty="0" smtClean="0">
                <a:solidFill>
                  <a:prstClr val="black"/>
                </a:solidFill>
              </a:rPr>
              <a:t>1951,4 млн. руб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57705" name="Text Box 9"/>
          <p:cNvSpPr txBox="1">
            <a:spLocks noChangeArrowheads="1"/>
          </p:cNvSpPr>
          <p:nvPr/>
        </p:nvSpPr>
        <p:spPr bwMode="auto">
          <a:xfrm>
            <a:off x="1306364" y="6133469"/>
            <a:ext cx="533082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prstClr val="black"/>
                </a:solidFill>
              </a:rPr>
              <a:t>федеральный бюджет за </a:t>
            </a:r>
            <a:r>
              <a:rPr lang="ru-RU" sz="1100" b="1" dirty="0" smtClean="0">
                <a:solidFill>
                  <a:prstClr val="black"/>
                </a:solidFill>
              </a:rPr>
              <a:t>2008 - 2012 </a:t>
            </a:r>
            <a:r>
              <a:rPr lang="ru-RU" sz="1100" b="1" dirty="0">
                <a:solidFill>
                  <a:prstClr val="black"/>
                </a:solidFill>
              </a:rPr>
              <a:t>гг., </a:t>
            </a:r>
            <a:r>
              <a:rPr lang="ru-RU" sz="1100" b="1" dirty="0" smtClean="0">
                <a:solidFill>
                  <a:prstClr val="black"/>
                </a:solidFill>
              </a:rPr>
              <a:t>2099 </a:t>
            </a:r>
            <a:r>
              <a:rPr lang="ru-RU" sz="1100" b="1" dirty="0">
                <a:solidFill>
                  <a:prstClr val="black"/>
                </a:solidFill>
              </a:rPr>
              <a:t>млн</a:t>
            </a:r>
            <a:r>
              <a:rPr lang="ru-RU" sz="1100" b="1" dirty="0" smtClean="0">
                <a:solidFill>
                  <a:prstClr val="black"/>
                </a:solidFill>
              </a:rPr>
              <a:t>. руб</a:t>
            </a:r>
            <a:r>
              <a:rPr lang="ru-RU" sz="1100" b="1" dirty="0">
                <a:solidFill>
                  <a:prstClr val="black"/>
                </a:solidFill>
              </a:rPr>
              <a:t>.</a:t>
            </a:r>
          </a:p>
        </p:txBody>
      </p:sp>
      <p:graphicFrame>
        <p:nvGraphicFramePr>
          <p:cNvPr id="2" name="Object 10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16312271"/>
              </p:ext>
            </p:extLst>
          </p:nvPr>
        </p:nvGraphicFramePr>
        <p:xfrm>
          <a:off x="967482" y="1412775"/>
          <a:ext cx="7909607" cy="4270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4499992" y="2479249"/>
            <a:ext cx="6032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00" b="1" dirty="0" smtClean="0">
                <a:solidFill>
                  <a:prstClr val="black"/>
                </a:solidFill>
              </a:rPr>
              <a:t>746,4</a:t>
            </a:r>
            <a:endParaRPr lang="ru-RU" sz="1300" b="1" dirty="0">
              <a:solidFill>
                <a:prstClr val="black"/>
              </a:solidFill>
            </a:endParaRP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5220070" y="1206517"/>
            <a:ext cx="747267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00" b="1" dirty="0">
                <a:solidFill>
                  <a:prstClr val="black"/>
                </a:solidFill>
              </a:rPr>
              <a:t>1276</a:t>
            </a:r>
          </a:p>
        </p:txBody>
      </p:sp>
    </p:spTree>
    <p:extLst>
      <p:ext uri="{BB962C8B-B14F-4D97-AF65-F5344CB8AC3E}">
        <p14:creationId xmlns:p14="http://schemas.microsoft.com/office/powerpoint/2010/main" val="190896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047138"/>
              </p:ext>
            </p:extLst>
          </p:nvPr>
        </p:nvGraphicFramePr>
        <p:xfrm>
          <a:off x="409689" y="576263"/>
          <a:ext cx="8331200" cy="5443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6948488" y="3644900"/>
            <a:ext cx="576262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 rot="10800000" flipV="1">
            <a:off x="4247963" y="2512219"/>
            <a:ext cx="877285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 smtClean="0">
                <a:solidFill>
                  <a:srgbClr val="3366CC"/>
                </a:solidFill>
                <a:latin typeface="Arial" pitchFamily="34" charset="0"/>
                <a:cs typeface="Arial" pitchFamily="34" charset="0"/>
              </a:rPr>
              <a:t>528</a:t>
            </a:r>
            <a:endParaRPr lang="ru-RU" sz="1450" b="1" dirty="0">
              <a:solidFill>
                <a:srgbClr val="3366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7308850" y="9810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5039370" y="1189831"/>
            <a:ext cx="57626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50" b="1" dirty="0" smtClean="0">
                <a:solidFill>
                  <a:srgbClr val="3366CC"/>
                </a:solidFill>
                <a:latin typeface="Arial" charset="0"/>
              </a:rPr>
              <a:t>848</a:t>
            </a:r>
          </a:p>
        </p:txBody>
      </p:sp>
      <p:sp>
        <p:nvSpPr>
          <p:cNvPr id="158728" name="Rectangle 8" descr="75%"/>
          <p:cNvSpPr>
            <a:spLocks noChangeArrowheads="1"/>
          </p:cNvSpPr>
          <p:nvPr/>
        </p:nvSpPr>
        <p:spPr bwMode="auto">
          <a:xfrm>
            <a:off x="3194918" y="5876925"/>
            <a:ext cx="146050" cy="142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8729" name="Rectangle 9"/>
          <p:cNvSpPr>
            <a:spLocks noChangeArrowheads="1"/>
          </p:cNvSpPr>
          <p:nvPr/>
        </p:nvSpPr>
        <p:spPr bwMode="auto">
          <a:xfrm>
            <a:off x="3194918" y="6092825"/>
            <a:ext cx="146050" cy="1428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8730" name="Rectangle 10" descr="60%"/>
          <p:cNvSpPr>
            <a:spLocks noChangeArrowheads="1"/>
          </p:cNvSpPr>
          <p:nvPr/>
        </p:nvSpPr>
        <p:spPr bwMode="auto">
          <a:xfrm>
            <a:off x="3194918" y="6308725"/>
            <a:ext cx="146050" cy="142875"/>
          </a:xfrm>
          <a:prstGeom prst="rect">
            <a:avLst/>
          </a:prstGeo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3337793" y="5805488"/>
            <a:ext cx="24034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prstClr val="black"/>
                </a:solidFill>
              </a:rPr>
              <a:t>средства местных бюджетов</a:t>
            </a: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3337793" y="6237288"/>
            <a:ext cx="27463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prstClr val="black"/>
                </a:solidFill>
              </a:rPr>
              <a:t>средства федерального бюджета</a:t>
            </a:r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3337793" y="6021388"/>
            <a:ext cx="25066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prstClr val="black"/>
                </a:solidFill>
              </a:rPr>
              <a:t>средства областного бюджета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2411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  <a:t>Финансирование мероприятий по переселению граждан из аварийного жилищного фонда за 2003 - </a:t>
            </a:r>
            <a:r>
              <a:rPr lang="ru-RU" b="1" dirty="0" smtClean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  <a:t>2013 </a:t>
            </a:r>
            <a:r>
              <a:rPr lang="ru-RU" b="1" dirty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  <a:t>годы (млн</a:t>
            </a:r>
            <a:r>
              <a:rPr lang="ru-RU" b="1" dirty="0" smtClean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  <a:t>. руб</a:t>
            </a:r>
            <a:r>
              <a:rPr lang="ru-RU" b="1" dirty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  <a:t>.)</a:t>
            </a:r>
            <a:br>
              <a:rPr lang="ru-RU" b="1" dirty="0">
                <a:solidFill>
                  <a:srgbClr val="003366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b="1" dirty="0">
                <a:solidFill>
                  <a:srgbClr val="003366"/>
                </a:solidFill>
                <a:latin typeface="Candara"/>
                <a:ea typeface="+mj-ea"/>
                <a:cs typeface="Calibri" pitchFamily="34" charset="0"/>
              </a:rPr>
              <a:t> (</a:t>
            </a:r>
            <a:r>
              <a:rPr lang="ru-RU" b="1" dirty="0">
                <a:solidFill>
                  <a:srgbClr val="003366"/>
                </a:solidFill>
                <a:latin typeface="Candara"/>
                <a:ea typeface="+mj-ea"/>
                <a:cs typeface="+mj-cs"/>
              </a:rPr>
              <a:t>по данным управления жилищно-коммунального хозяйства</a:t>
            </a:r>
            <a:r>
              <a:rPr lang="ru-RU" b="1" dirty="0">
                <a:solidFill>
                  <a:srgbClr val="002060"/>
                </a:solidFill>
                <a:latin typeface="Candara"/>
                <a:ea typeface="+mj-ea"/>
                <a:cs typeface="+mj-cs"/>
              </a:rPr>
              <a:t> Липецкой области</a:t>
            </a:r>
            <a:r>
              <a:rPr lang="ru-RU" b="1" dirty="0">
                <a:solidFill>
                  <a:srgbClr val="003366"/>
                </a:solidFill>
                <a:latin typeface="Candara"/>
                <a:ea typeface="+mj-ea"/>
                <a:cs typeface="+mj-cs"/>
              </a:rPr>
              <a:t>)</a:t>
            </a:r>
            <a:r>
              <a:rPr lang="ru-RU" b="1" dirty="0">
                <a:solidFill>
                  <a:srgbClr val="003366"/>
                </a:solidFill>
                <a:latin typeface="Candara"/>
                <a:ea typeface="+mj-ea"/>
                <a:cs typeface="Calibri" pitchFamily="34" charset="0"/>
              </a:rPr>
              <a:t/>
            </a:r>
            <a:br>
              <a:rPr lang="ru-RU" b="1" dirty="0">
                <a:solidFill>
                  <a:srgbClr val="003366"/>
                </a:solidFill>
                <a:latin typeface="Candara"/>
                <a:ea typeface="+mj-ea"/>
                <a:cs typeface="Calibri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2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60436448"/>
              </p:ext>
            </p:extLst>
          </p:nvPr>
        </p:nvGraphicFramePr>
        <p:xfrm>
          <a:off x="573960" y="1156230"/>
          <a:ext cx="8353425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323528" y="188640"/>
            <a:ext cx="8603807" cy="89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299" tIns="45651" rIns="91299" bIns="4565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</a:rPr>
              <a:t>Динамика переселения граждан из непригодного для проживания и аварийного жилищного фонда за </a:t>
            </a:r>
            <a:r>
              <a:rPr lang="ru-RU" sz="2000" b="1" dirty="0" smtClean="0">
                <a:solidFill>
                  <a:srgbClr val="002060"/>
                </a:solidFill>
              </a:rPr>
              <a:t>2003-2013 </a:t>
            </a:r>
            <a:r>
              <a:rPr lang="ru-RU" sz="2000" b="1" dirty="0">
                <a:solidFill>
                  <a:srgbClr val="002060"/>
                </a:solidFill>
              </a:rPr>
              <a:t>гг.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(человек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200" b="1" dirty="0">
                <a:solidFill>
                  <a:srgbClr val="003366"/>
                </a:solidFill>
              </a:rPr>
              <a:t>по данным управления жилищно-коммунального </a:t>
            </a:r>
            <a:r>
              <a:rPr lang="ru-RU" sz="1200" b="1" dirty="0" smtClean="0">
                <a:solidFill>
                  <a:srgbClr val="003366"/>
                </a:solidFill>
              </a:rPr>
              <a:t>хозяйства</a:t>
            </a:r>
            <a:r>
              <a:rPr lang="ru-RU" sz="1200" b="1" dirty="0">
                <a:solidFill>
                  <a:srgbClr val="002060"/>
                </a:solidFill>
              </a:rPr>
              <a:t> Липецкой области</a:t>
            </a:r>
            <a:r>
              <a:rPr lang="ru-RU" sz="1200" b="1" dirty="0" smtClean="0">
                <a:solidFill>
                  <a:srgbClr val="003366"/>
                </a:solidFill>
              </a:rPr>
              <a:t>)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1061035" y="6093296"/>
            <a:ext cx="7866300" cy="492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300" b="1" dirty="0">
                <a:solidFill>
                  <a:prstClr val="black"/>
                </a:solidFill>
              </a:rPr>
              <a:t>Из непригодного для проживания и аварийного жилищного фонда за </a:t>
            </a:r>
            <a:r>
              <a:rPr lang="ru-RU" sz="1300" b="1" dirty="0" smtClean="0">
                <a:solidFill>
                  <a:prstClr val="black"/>
                </a:solidFill>
              </a:rPr>
              <a:t>2003-2013 </a:t>
            </a:r>
            <a:r>
              <a:rPr lang="ru-RU" sz="1300" b="1" dirty="0">
                <a:solidFill>
                  <a:prstClr val="black"/>
                </a:solidFill>
              </a:rPr>
              <a:t>гг. переселено </a:t>
            </a:r>
            <a:r>
              <a:rPr lang="ru-RU" sz="1300" b="1" dirty="0" smtClean="0">
                <a:solidFill>
                  <a:srgbClr val="000000"/>
                </a:solidFill>
              </a:rPr>
              <a:t>10194 </a:t>
            </a:r>
            <a:r>
              <a:rPr lang="ru-RU" sz="1300" b="1" dirty="0" smtClean="0">
                <a:solidFill>
                  <a:prstClr val="black"/>
                </a:solidFill>
              </a:rPr>
              <a:t>человека</a:t>
            </a:r>
            <a:endParaRPr lang="ru-RU" sz="13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7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07950" y="4540347"/>
            <a:ext cx="8856663" cy="2305050"/>
          </a:xfrm>
          <a:prstGeom prst="horizontalScroll">
            <a:avLst/>
          </a:prstGeom>
          <a:solidFill>
            <a:srgbClr val="31B6FD">
              <a:alpha val="48000"/>
            </a:srgbClr>
          </a:solidFill>
          <a:ln w="15875" cap="flat" cmpd="sng" algn="ctr">
            <a:solidFill>
              <a:srgbClr val="31B6FD">
                <a:shade val="50000"/>
                <a:shade val="75000"/>
                <a:lumMod val="8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ndara"/>
              <a:ea typeface="+mn-ea"/>
              <a:cs typeface="+mn-cs"/>
            </a:endParaRPr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188913"/>
            <a:ext cx="8786813" cy="647700"/>
          </a:xfrm>
          <a:solidFill>
            <a:srgbClr val="FFFFFF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700" b="1" dirty="0" smtClean="0">
                <a:solidFill>
                  <a:srgbClr val="003366"/>
                </a:solidFill>
                <a:cs typeface="Arial" pitchFamily="34" charset="0"/>
              </a:rPr>
              <a:t>Финансирование мероприятий по капремонту и переселению граждан из аварийного жилищного фонда в 2008-2013 гг. (млн.руб.) </a:t>
            </a:r>
            <a:br>
              <a:rPr lang="ru-RU" sz="1700" b="1" dirty="0" smtClean="0">
                <a:solidFill>
                  <a:srgbClr val="003366"/>
                </a:solidFill>
                <a:cs typeface="Arial" pitchFamily="34" charset="0"/>
              </a:rPr>
            </a:br>
            <a:r>
              <a:rPr lang="ru-RU" sz="1300" b="1" dirty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300" b="1" dirty="0">
                <a:solidFill>
                  <a:srgbClr val="003366"/>
                </a:solidFill>
              </a:rPr>
              <a:t>по данным управления жилищно-коммунального </a:t>
            </a:r>
            <a:r>
              <a:rPr lang="ru-RU" sz="1300" b="1" dirty="0" smtClean="0">
                <a:solidFill>
                  <a:srgbClr val="003366"/>
                </a:solidFill>
              </a:rPr>
              <a:t>хозяйства Липецкой области)</a:t>
            </a:r>
            <a:r>
              <a:rPr lang="ru-RU" sz="1300" b="1" dirty="0">
                <a:solidFill>
                  <a:srgbClr val="003366"/>
                </a:solidFill>
                <a:cs typeface="Calibri" pitchFamily="34" charset="0"/>
              </a:rPr>
              <a:t/>
            </a:r>
            <a:br>
              <a:rPr lang="ru-RU" sz="1300" b="1" dirty="0">
                <a:solidFill>
                  <a:srgbClr val="003366"/>
                </a:solidFill>
                <a:cs typeface="Calibri" pitchFamily="34" charset="0"/>
              </a:rPr>
            </a:br>
            <a:endParaRPr lang="ru-RU" sz="1300" b="1" dirty="0" smtClean="0">
              <a:solidFill>
                <a:srgbClr val="003366"/>
              </a:solidFill>
              <a:cs typeface="Arial" pitchFamily="34" charset="0"/>
            </a:endParaRPr>
          </a:p>
        </p:txBody>
      </p:sp>
      <p:graphicFrame>
        <p:nvGraphicFramePr>
          <p:cNvPr id="18435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81822814"/>
              </p:ext>
            </p:extLst>
          </p:nvPr>
        </p:nvGraphicFramePr>
        <p:xfrm>
          <a:off x="1173136" y="908720"/>
          <a:ext cx="6775168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Лист" r:id="rId3" imgW="9258300" imgH="5114925" progId="Excel.Sheet.8">
                  <p:embed/>
                </p:oleObj>
              </mc:Choice>
              <mc:Fallback>
                <p:oleObj name="Лист" r:id="rId3" imgW="9258300" imgH="5114925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136" y="908720"/>
                        <a:ext cx="6775168" cy="3744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809611"/>
            <a:ext cx="2627539" cy="1766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483" y="4886541"/>
            <a:ext cx="2449388" cy="3218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918019"/>
            <a:ext cx="2339752" cy="1549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194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326" b="14326"/>
          <a:stretch>
            <a:fillRect/>
          </a:stretch>
        </p:blipFill>
        <p:spPr bwMode="auto">
          <a:xfrm>
            <a:off x="395536" y="764705"/>
            <a:ext cx="8496943" cy="5846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1013" y="6403975"/>
            <a:ext cx="1022350" cy="365125"/>
          </a:xfrm>
        </p:spPr>
        <p:txBody>
          <a:bodyPr/>
          <a:lstStyle/>
          <a:p>
            <a:pPr>
              <a:defRPr/>
            </a:pPr>
            <a:fld id="{CADB164E-3091-4BE4-96CB-AF00ED31FB44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7</a:t>
            </a:fld>
            <a:endParaRPr lang="ru-RU" dirty="0">
              <a:solidFill>
                <a:srgbClr val="073E87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5372" y="-171400"/>
            <a:ext cx="9036496" cy="10772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450215" algn="ctr">
              <a:spcAft>
                <a:spcPts val="0"/>
              </a:spcAft>
              <a:defRPr/>
            </a:pPr>
            <a:endParaRPr lang="ru-RU" sz="2000" b="1" dirty="0" smtClean="0">
              <a:solidFill>
                <a:srgbClr val="00008A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215" algn="ctr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200" b="1" dirty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b="1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переселению  </a:t>
            </a:r>
            <a:r>
              <a:rPr lang="ru-RU" sz="2200" b="1" dirty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граждан из </a:t>
            </a:r>
            <a:r>
              <a:rPr lang="ru-RU" sz="2200" b="1" dirty="0" smtClean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аварийного жилья на 2014 г.</a:t>
            </a:r>
            <a:endParaRPr lang="ru-RU" sz="2200" b="1" dirty="0">
              <a:solidFill>
                <a:srgbClr val="00008A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  <a:defRPr/>
            </a:pPr>
            <a:r>
              <a:rPr lang="ru-RU" sz="2200" dirty="0">
                <a:solidFill>
                  <a:srgbClr val="00008A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651986"/>
              </p:ext>
            </p:extLst>
          </p:nvPr>
        </p:nvGraphicFramePr>
        <p:xfrm>
          <a:off x="169017" y="594972"/>
          <a:ext cx="8795471" cy="6187440"/>
        </p:xfrm>
        <a:graphic>
          <a:graphicData uri="http://schemas.openxmlformats.org/drawingml/2006/table">
            <a:tbl>
              <a:tblPr/>
              <a:tblGrid>
                <a:gridCol w="8795471"/>
              </a:tblGrid>
              <a:tr h="6146396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200" b="0" kern="1200" dirty="0" smtClean="0">
                          <a:solidFill>
                            <a:srgbClr val="00008A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течение 2014 года завершить  расселение граждан из аварийного жилищного фонда следующим муниципальным образованиям в соответствии с указанными сроками: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Баловневский сельсовет Данковского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Боринский сельсовет Липецкого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</a:t>
                      </a: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+mn-cs"/>
                        </a:rPr>
                        <a:t>1 </a:t>
                      </a: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+mn-cs"/>
                        </a:rPr>
                        <a:t>квартал 2014 года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Город Данков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                                                 </a:t>
                      </a: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+mn-cs"/>
                        </a:rPr>
                        <a:t>2 </a:t>
                      </a: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+mn-cs"/>
                        </a:rPr>
                        <a:t>квартал 2014 года;</a:t>
                      </a:r>
                    </a:p>
                    <a:p>
                      <a:pPr marL="0" indent="450215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Город Усмань -                                                                        </a:t>
                      </a:r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+mn-cs"/>
                        </a:rPr>
                        <a:t>2 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Грязинский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сельсовет Грязинского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Казацкий сельсовет Елецкого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Кузнецкий сельсовет Лебедянского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Малинковский сельсовет Данковского муниципального района –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>
                          <a:glow rad="1397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                                                            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Нижневоргольский сельсовет Елецкого муниципального района –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>
                          <a:glow rad="1397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                                                  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Октябрьский сельсовет Данковского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Пригородный сельсовет Усманского района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–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 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Пушкинский сельсовет Добринского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Талицкий сельсовет Добринского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года;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Федоровский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сельсовет Елецкого района –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               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квартал 2014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года</a:t>
                      </a:r>
                      <a:endParaRPr lang="ru-RU" sz="2000" b="1" u="sng" dirty="0" smtClean="0">
                        <a:solidFill>
                          <a:schemeClr val="tx1"/>
                        </a:solidFill>
                        <a:effectLst>
                          <a:glow rad="1397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endParaRPr kumimoji="0" lang="ru-RU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>
                          <a:glow rad="1397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  <a:alpha val="41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5085" name="Прямоугольник 7"/>
          <p:cNvSpPr>
            <a:spLocks noChangeArrowheads="1"/>
          </p:cNvSpPr>
          <p:nvPr/>
        </p:nvSpPr>
        <p:spPr bwMode="auto">
          <a:xfrm>
            <a:off x="-1" y="5652690"/>
            <a:ext cx="9001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268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2"/>
          <p:cNvSpPr>
            <a:spLocks noChangeArrowheads="1"/>
          </p:cNvSpPr>
          <p:nvPr/>
        </p:nvSpPr>
        <p:spPr bwMode="auto">
          <a:xfrm>
            <a:off x="611560" y="260648"/>
            <a:ext cx="7725990" cy="89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cs typeface="Arial" pitchFamily="34" charset="0"/>
              </a:rPr>
              <a:t>Финансирование развития и восстановления объектов водоснабжения в 2004 – 2013 гг. (млн. руб.)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srgbClr val="003366"/>
                </a:solidFill>
                <a:cs typeface="Calibri" pitchFamily="34" charset="0"/>
              </a:rPr>
              <a:t>(</a:t>
            </a:r>
            <a:r>
              <a:rPr lang="ru-RU" sz="1200" b="1" dirty="0">
                <a:solidFill>
                  <a:srgbClr val="003366"/>
                </a:solidFill>
              </a:rPr>
              <a:t>по данным управления жилищно-коммунального хозяйства Липецкой области)</a:t>
            </a:r>
            <a:endParaRPr lang="ru-RU" sz="1200" b="1" dirty="0">
              <a:solidFill>
                <a:srgbClr val="003366"/>
              </a:solidFill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 flipV="1">
            <a:off x="1127125" y="5284788"/>
            <a:ext cx="131763" cy="1603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9468" name="Rectangle 11"/>
          <p:cNvSpPr>
            <a:spLocks noChangeArrowheads="1"/>
          </p:cNvSpPr>
          <p:nvPr/>
        </p:nvSpPr>
        <p:spPr bwMode="auto">
          <a:xfrm>
            <a:off x="1127125" y="5589588"/>
            <a:ext cx="131763" cy="14287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366838" y="5229225"/>
            <a:ext cx="63007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</a:rPr>
              <a:t>Финансирование за счет средств областного бюджета за 2004-2013  гг., 1170 млн. руб.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331913" y="5489575"/>
            <a:ext cx="73437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</a:rPr>
              <a:t>Финансирование за счет  федеральных средств и прочих источников  за 2004 - 2013 гг., 1478 млн. руб.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27088" y="5876925"/>
            <a:ext cx="77169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</a:rPr>
              <a:t>За счет всех источников – финансирование за 2004-2013 гг. составило 2648 млн. руб.</a:t>
            </a: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539863"/>
              </p:ext>
            </p:extLst>
          </p:nvPr>
        </p:nvGraphicFramePr>
        <p:xfrm>
          <a:off x="1403648" y="1124744"/>
          <a:ext cx="691276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619672" y="4941168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2004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267743" y="4933984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2005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915814" y="4917273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2006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635895" y="4905407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2007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283966" y="4905406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2008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916239" y="4905405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2009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5589974" y="4905404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2010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192681" y="4905403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2011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6751905" y="4905402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2012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7396935" y="4917272"/>
            <a:ext cx="648071" cy="26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100" b="1" dirty="0" smtClean="0">
                <a:solidFill>
                  <a:prstClr val="black"/>
                </a:solidFill>
              </a:rPr>
              <a:t>2013 г.</a:t>
            </a: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1835696" y="2784684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173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2429756" y="2790014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156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3063295" y="2506138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3716901" y="1556792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4274202" y="105273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385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4932037" y="1347200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352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 Box 12"/>
          <p:cNvSpPr txBox="1">
            <a:spLocks noChangeArrowheads="1"/>
          </p:cNvSpPr>
          <p:nvPr/>
        </p:nvSpPr>
        <p:spPr bwMode="auto">
          <a:xfrm>
            <a:off x="5564310" y="1184038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6156176" y="2231459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236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>
            <a:off x="6751905" y="247747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217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7424596" y="2477476"/>
            <a:ext cx="486058" cy="27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36" tIns="45670" rIns="91336" bIns="4567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224</a:t>
            </a:r>
            <a:endParaRPr lang="ru-RU" sz="1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491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" y="1120319"/>
            <a:ext cx="184521" cy="36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6" tIns="45670" rIns="91336" bIns="45670" anchor="ctr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489" y="287612"/>
            <a:ext cx="8928992" cy="8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36" tIns="45670" rIns="91336" bIns="45670" anchor="ctr"/>
          <a:lstStyle/>
          <a:p>
            <a:pPr algn="ctr">
              <a:defRPr sz="1800" b="1" i="0" u="none" strike="noStrike" kern="1200" baseline="0">
                <a:solidFill>
                  <a:srgbClr val="003366"/>
                </a:solidFill>
                <a:latin typeface="Arial"/>
                <a:ea typeface="Arial"/>
                <a:cs typeface="Arial"/>
              </a:defRPr>
            </a:pPr>
            <a:r>
              <a:rPr lang="ru-RU" sz="1600" dirty="0"/>
              <a:t>Обеспеченность населения сельских поселений Липецкой области централизованным водоснабжением на </a:t>
            </a:r>
            <a:r>
              <a:rPr lang="ru-RU" sz="1600" dirty="0" smtClean="0"/>
              <a:t>01.01.2014г</a:t>
            </a:r>
            <a:r>
              <a:rPr lang="ru-RU" sz="1600" dirty="0"/>
              <a:t>. </a:t>
            </a:r>
          </a:p>
          <a:p>
            <a:pPr algn="ctr">
              <a:defRPr sz="1800" b="1" i="0" u="none" strike="noStrike" kern="1200" baseline="0">
                <a:solidFill>
                  <a:srgbClr val="003366"/>
                </a:solidFill>
                <a:latin typeface="Arial"/>
                <a:ea typeface="Arial"/>
                <a:cs typeface="Arial"/>
              </a:defRPr>
            </a:pPr>
            <a:r>
              <a:rPr lang="ru-RU" sz="1600" dirty="0"/>
              <a:t>(по данным управления жилищно-коммунального </a:t>
            </a:r>
            <a:r>
              <a:rPr lang="ru-RU" sz="1600" dirty="0" smtClean="0"/>
              <a:t>хозяйства</a:t>
            </a:r>
            <a:r>
              <a:rPr lang="ru-RU" sz="1600" b="1" dirty="0">
                <a:solidFill>
                  <a:srgbClr val="002060"/>
                </a:solidFill>
              </a:rPr>
              <a:t> Липецкой области</a:t>
            </a:r>
            <a:r>
              <a:rPr lang="ru-RU" sz="1600" dirty="0" smtClean="0"/>
              <a:t>) </a:t>
            </a:r>
            <a:endParaRPr lang="ru-RU" sz="1600" dirty="0"/>
          </a:p>
          <a:p>
            <a:pPr algn="ctr"/>
            <a:endParaRPr lang="ru-RU" sz="1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321367"/>
              </p:ext>
            </p:extLst>
          </p:nvPr>
        </p:nvGraphicFramePr>
        <p:xfrm>
          <a:off x="251520" y="1174134"/>
          <a:ext cx="8628955" cy="524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Лист" r:id="rId3" imgW="10544175" imgH="6915150" progId="Excel.Sheet.8">
                  <p:embed/>
                </p:oleObj>
              </mc:Choice>
              <mc:Fallback>
                <p:oleObj name="Лист" r:id="rId3" imgW="10544175" imgH="691515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174134"/>
                        <a:ext cx="8628955" cy="524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04939" y="1295384"/>
            <a:ext cx="5904656" cy="530814"/>
          </a:xfrm>
          <a:prstGeom prst="rect">
            <a:avLst/>
          </a:prstGeom>
          <a:noFill/>
        </p:spPr>
        <p:txBody>
          <a:bodyPr wrap="square" lIns="91336" tIns="45670" rIns="91336" bIns="45670" rtlCol="0">
            <a:spAutoFit/>
          </a:bodyPr>
          <a:lstStyle/>
          <a:p>
            <a:pPr algn="r"/>
            <a:r>
              <a:rPr lang="ru-RU" sz="95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Средняя обеспеченность по области составляет </a:t>
            </a:r>
            <a:r>
              <a:rPr lang="ru-RU" sz="9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95,86%. </a:t>
            </a:r>
          </a:p>
          <a:p>
            <a:pPr algn="r"/>
            <a:r>
              <a:rPr lang="ru-RU" sz="9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Всего не обеспечено централизованным </a:t>
            </a:r>
          </a:p>
          <a:p>
            <a:pPr algn="r"/>
            <a:r>
              <a:rPr lang="ru-RU" sz="9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водоснабжением – </a:t>
            </a:r>
            <a:r>
              <a:rPr lang="ru-RU" sz="950" b="1" dirty="0" smtClean="0">
                <a:latin typeface="Arial" pitchFamily="34" charset="0"/>
                <a:cs typeface="Arial" pitchFamily="34" charset="0"/>
              </a:rPr>
              <a:t>20,4</a:t>
            </a:r>
            <a:r>
              <a:rPr lang="ru-RU" sz="9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тыс.чел.</a:t>
            </a:r>
            <a:endParaRPr lang="ru-RU" sz="95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0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6">
      <a:dk1>
        <a:srgbClr val="0F4B9F"/>
      </a:dk1>
      <a:lt1>
        <a:srgbClr val="FFFFFF"/>
      </a:lt1>
      <a:dk2>
        <a:srgbClr val="0F4B9F"/>
      </a:dk2>
      <a:lt2>
        <a:srgbClr val="FFFFFF"/>
      </a:lt2>
      <a:accent1>
        <a:srgbClr val="BBE0E3"/>
      </a:accent1>
      <a:accent2>
        <a:srgbClr val="CC3300"/>
      </a:accent2>
      <a:accent3>
        <a:srgbClr val="FFFFFF"/>
      </a:accent3>
      <a:accent4>
        <a:srgbClr val="0B3F87"/>
      </a:accent4>
      <a:accent5>
        <a:srgbClr val="DAEDEF"/>
      </a:accent5>
      <a:accent6>
        <a:srgbClr val="B92D00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3">
        <a:dk1>
          <a:srgbClr val="000000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4">
        <a:dk1>
          <a:srgbClr val="0F4B9F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5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6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CC3300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B92D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блон ЖКХ">
  <a:themeElements>
    <a:clrScheme name="Шаблон ЖКХ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ЖКХ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rgbClr val="6600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Шаблон ЖКХ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ЖКХ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ЖКХ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Специальное оформление">
  <a:themeElements>
    <a:clrScheme name="Специальное оформление 16">
      <a:dk1>
        <a:srgbClr val="0F4B9F"/>
      </a:dk1>
      <a:lt1>
        <a:srgbClr val="FFFFFF"/>
      </a:lt1>
      <a:dk2>
        <a:srgbClr val="0F4B9F"/>
      </a:dk2>
      <a:lt2>
        <a:srgbClr val="FFFFFF"/>
      </a:lt2>
      <a:accent1>
        <a:srgbClr val="BBE0E3"/>
      </a:accent1>
      <a:accent2>
        <a:srgbClr val="CC3300"/>
      </a:accent2>
      <a:accent3>
        <a:srgbClr val="FFFFFF"/>
      </a:accent3>
      <a:accent4>
        <a:srgbClr val="0B3F87"/>
      </a:accent4>
      <a:accent5>
        <a:srgbClr val="DAEDEF"/>
      </a:accent5>
      <a:accent6>
        <a:srgbClr val="B92D00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3">
        <a:dk1>
          <a:srgbClr val="000000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4">
        <a:dk1>
          <a:srgbClr val="0F4B9F"/>
        </a:dk1>
        <a:lt1>
          <a:srgbClr val="FFFFFF"/>
        </a:lt1>
        <a:dk2>
          <a:srgbClr val="0F4B9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5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6">
        <a:dk1>
          <a:srgbClr val="0F4B9F"/>
        </a:dk1>
        <a:lt1>
          <a:srgbClr val="FFFFFF"/>
        </a:lt1>
        <a:dk2>
          <a:srgbClr val="0F4B9F"/>
        </a:dk2>
        <a:lt2>
          <a:srgbClr val="FFFFFF"/>
        </a:lt2>
        <a:accent1>
          <a:srgbClr val="BBE0E3"/>
        </a:accent1>
        <a:accent2>
          <a:srgbClr val="CC3300"/>
        </a:accent2>
        <a:accent3>
          <a:srgbClr val="FFFFFF"/>
        </a:accent3>
        <a:accent4>
          <a:srgbClr val="0B3F87"/>
        </a:accent4>
        <a:accent5>
          <a:srgbClr val="DAEDEF"/>
        </a:accent5>
        <a:accent6>
          <a:srgbClr val="B92D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ециальное оформление 12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ppt/theme/themeOverride2.xml><?xml version="1.0" encoding="utf-8"?>
<a:themeOverride xmlns:a="http://schemas.openxmlformats.org/drawingml/2006/main">
  <a:clrScheme name="Специальное оформление 12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shablon5</Template>
  <TotalTime>1053</TotalTime>
  <Words>1502</Words>
  <Application>Microsoft Office PowerPoint</Application>
  <PresentationFormat>Экран (4:3)</PresentationFormat>
  <Paragraphs>340</Paragraphs>
  <Slides>22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Специальное оформление</vt:lpstr>
      <vt:lpstr>Шаблон ЖКХ</vt:lpstr>
      <vt:lpstr>Волна</vt:lpstr>
      <vt:lpstr>1_Волна</vt:lpstr>
      <vt:lpstr>Тема Office</vt:lpstr>
      <vt:lpstr>1_Специальное оформление</vt:lpstr>
      <vt:lpstr>2_Волна</vt:lpstr>
      <vt:lpstr>4_Волна</vt:lpstr>
      <vt:lpstr>Лист</vt:lpstr>
      <vt:lpstr>      Подведение итогов  работы за 2013 год в сфере жилищно- коммунального хозяйства  </vt:lpstr>
      <vt:lpstr>Финансирование мероприятий по капремонту и переселению граждан из аварийного жилищного фонда по муниципальным образованиям в 2008 - 2013 годах (млн. руб.)  (по данным Липецкстата,  управления жилищно-коммунального хозяйства Липецкой области)</vt:lpstr>
      <vt:lpstr>Презентация PowerPoint</vt:lpstr>
      <vt:lpstr>Презентация PowerPoint</vt:lpstr>
      <vt:lpstr>Презентация PowerPoint</vt:lpstr>
      <vt:lpstr>Финансирование мероприятий по капремонту и переселению граждан из аварийного жилищного фонда в 2008-2013 гг. (млн.руб.)  (по данным управления жилищно-коммунального хозяйства Липецкой области)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Финансирование работ по благоустройству территории  за 2012 – 2013 гг., млн.руб. (по данным управления жилищно-коммунального хозяйства Липецкой области)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Gricenko_IA</cp:lastModifiedBy>
  <cp:revision>106</cp:revision>
  <cp:lastPrinted>2014-01-22T07:19:32Z</cp:lastPrinted>
  <dcterms:created xsi:type="dcterms:W3CDTF">2012-11-03T20:25:51Z</dcterms:created>
  <dcterms:modified xsi:type="dcterms:W3CDTF">2014-01-29T12:12:14Z</dcterms:modified>
</cp:coreProperties>
</file>